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TH SarabunPSK" panose="020B0500040200020003" pitchFamily="34" charset="-34"/>
      <p:regular r:id="rId13"/>
      <p:bold r:id="rId14"/>
      <p:italic r:id="rId15"/>
      <p:boldItalic r:id="rId16"/>
    </p:embeddedFont>
    <p:embeddedFont>
      <p:font typeface="ฟ้อนต์ Medium Bold" panose="020B0604020202020204" charset="-34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ฟ้อนต์ Light Bold" panose="020B0604020202020204" charset="-34"/>
      <p:regular r:id="rId22"/>
    </p:embeddedFont>
    <p:embeddedFont>
      <p:font typeface="ฟ้อนต์ Light" panose="020B0604020202020204" charset="-34"/>
      <p:regular r:id="rId23"/>
    </p:embeddedFont>
    <p:embeddedFont>
      <p:font typeface="ฟ้อนต์ Medium" panose="020B0604020202020204" charset="-34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2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sv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73.svg"/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12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58.svg"/><Relationship Id="rId5" Type="http://schemas.openxmlformats.org/officeDocument/2006/relationships/image" Target="../media/image67.svg"/><Relationship Id="rId15" Type="http://schemas.openxmlformats.org/officeDocument/2006/relationships/image" Target="../media/image75.svg"/><Relationship Id="rId10" Type="http://schemas.openxmlformats.org/officeDocument/2006/relationships/image" Target="../media/image33.png"/><Relationship Id="rId4" Type="http://schemas.openxmlformats.org/officeDocument/2006/relationships/image" Target="../media/image38.png"/><Relationship Id="rId9" Type="http://schemas.openxmlformats.org/officeDocument/2006/relationships/image" Target="../media/image71.svg"/><Relationship Id="rId1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7.svg"/><Relationship Id="rId4" Type="http://schemas.openxmlformats.org/officeDocument/2006/relationships/image" Target="../media/image9.png"/><Relationship Id="rId9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6.svg"/><Relationship Id="rId7" Type="http://schemas.openxmlformats.org/officeDocument/2006/relationships/image" Target="../media/image19.png"/><Relationship Id="rId12" Type="http://schemas.openxmlformats.org/officeDocument/2006/relationships/image" Target="../media/image3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31.svg"/><Relationship Id="rId10" Type="http://schemas.openxmlformats.org/officeDocument/2006/relationships/image" Target="../media/image36.sv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1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12" Type="http://schemas.openxmlformats.org/officeDocument/2006/relationships/image" Target="../media/image27.png"/><Relationship Id="rId2" Type="http://schemas.openxmlformats.org/officeDocument/2006/relationships/image" Target="../media/image22.png"/><Relationship Id="rId16" Type="http://schemas.openxmlformats.org/officeDocument/2006/relationships/image" Target="../media/image4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6.png"/><Relationship Id="rId5" Type="http://schemas.openxmlformats.org/officeDocument/2006/relationships/image" Target="../media/image42.svg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6.svg"/><Relationship Id="rId14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12" Type="http://schemas.openxmlformats.org/officeDocument/2006/relationships/image" Target="../media/image56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11" Type="http://schemas.openxmlformats.org/officeDocument/2006/relationships/image" Target="../media/image32.png"/><Relationship Id="rId5" Type="http://schemas.openxmlformats.org/officeDocument/2006/relationships/image" Target="../media/image23.png"/><Relationship Id="rId10" Type="http://schemas.openxmlformats.org/officeDocument/2006/relationships/image" Target="../media/image6.svg"/><Relationship Id="rId4" Type="http://schemas.openxmlformats.org/officeDocument/2006/relationships/image" Target="../media/image52.svg"/><Relationship Id="rId9" Type="http://schemas.openxmlformats.org/officeDocument/2006/relationships/image" Target="../media/image3.png"/><Relationship Id="rId14" Type="http://schemas.openxmlformats.org/officeDocument/2006/relationships/image" Target="../media/image5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23.png"/><Relationship Id="rId10" Type="http://schemas.openxmlformats.org/officeDocument/2006/relationships/image" Target="../media/image6.svg"/><Relationship Id="rId4" Type="http://schemas.openxmlformats.org/officeDocument/2006/relationships/image" Target="../media/image52.sv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23.png"/><Relationship Id="rId10" Type="http://schemas.openxmlformats.org/officeDocument/2006/relationships/image" Target="../media/image6.svg"/><Relationship Id="rId4" Type="http://schemas.openxmlformats.org/officeDocument/2006/relationships/image" Target="../media/image52.sv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2834" y="-1921745"/>
            <a:ext cx="6755642" cy="4114800"/>
          </a:xfrm>
          <a:custGeom>
            <a:avLst/>
            <a:gdLst/>
            <a:ahLst/>
            <a:cxnLst/>
            <a:rect l="l" t="t" r="r" b="b"/>
            <a:pathLst>
              <a:path w="6755642" h="4114800">
                <a:moveTo>
                  <a:pt x="0" y="0"/>
                </a:moveTo>
                <a:lnTo>
                  <a:pt x="6755642" y="0"/>
                </a:lnTo>
                <a:lnTo>
                  <a:pt x="67556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303834" y="1790711"/>
            <a:ext cx="1194327" cy="2586142"/>
          </a:xfrm>
          <a:custGeom>
            <a:avLst/>
            <a:gdLst/>
            <a:ahLst/>
            <a:cxnLst/>
            <a:rect l="l" t="t" r="r" b="b"/>
            <a:pathLst>
              <a:path w="1194327" h="2586142">
                <a:moveTo>
                  <a:pt x="0" y="0"/>
                </a:moveTo>
                <a:lnTo>
                  <a:pt x="1194327" y="0"/>
                </a:lnTo>
                <a:lnTo>
                  <a:pt x="1194327" y="2586142"/>
                </a:lnTo>
                <a:lnTo>
                  <a:pt x="0" y="25861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2095190" y="2021154"/>
            <a:ext cx="5357753" cy="5591583"/>
          </a:xfrm>
          <a:custGeom>
            <a:avLst/>
            <a:gdLst/>
            <a:ahLst/>
            <a:cxnLst/>
            <a:rect l="l" t="t" r="r" b="b"/>
            <a:pathLst>
              <a:path w="5357753" h="5591583">
                <a:moveTo>
                  <a:pt x="5357753" y="0"/>
                </a:moveTo>
                <a:lnTo>
                  <a:pt x="0" y="0"/>
                </a:lnTo>
                <a:lnTo>
                  <a:pt x="0" y="5591582"/>
                </a:lnTo>
                <a:lnTo>
                  <a:pt x="5357753" y="5591582"/>
                </a:lnTo>
                <a:lnTo>
                  <a:pt x="535775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947148" y="1264426"/>
            <a:ext cx="3144039" cy="2440918"/>
          </a:xfrm>
          <a:custGeom>
            <a:avLst/>
            <a:gdLst/>
            <a:ahLst/>
            <a:cxnLst/>
            <a:rect l="l" t="t" r="r" b="b"/>
            <a:pathLst>
              <a:path w="3144039" h="2440918">
                <a:moveTo>
                  <a:pt x="0" y="0"/>
                </a:moveTo>
                <a:lnTo>
                  <a:pt x="3144040" y="0"/>
                </a:lnTo>
                <a:lnTo>
                  <a:pt x="3144040" y="2440918"/>
                </a:lnTo>
                <a:lnTo>
                  <a:pt x="0" y="24409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24872" y="5005800"/>
            <a:ext cx="1894295" cy="4252500"/>
          </a:xfrm>
          <a:custGeom>
            <a:avLst/>
            <a:gdLst/>
            <a:ahLst/>
            <a:cxnLst/>
            <a:rect l="l" t="t" r="r" b="b"/>
            <a:pathLst>
              <a:path w="1894295" h="4252500">
                <a:moveTo>
                  <a:pt x="0" y="0"/>
                </a:moveTo>
                <a:lnTo>
                  <a:pt x="1894295" y="0"/>
                </a:lnTo>
                <a:lnTo>
                  <a:pt x="1894295" y="4252500"/>
                </a:lnTo>
                <a:lnTo>
                  <a:pt x="0" y="42525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011803" y="7612736"/>
            <a:ext cx="3486358" cy="4114800"/>
          </a:xfrm>
          <a:custGeom>
            <a:avLst/>
            <a:gdLst/>
            <a:ahLst/>
            <a:cxnLst/>
            <a:rect l="l" t="t" r="r" b="b"/>
            <a:pathLst>
              <a:path w="3486358" h="4114800">
                <a:moveTo>
                  <a:pt x="0" y="0"/>
                </a:moveTo>
                <a:lnTo>
                  <a:pt x="3486358" y="0"/>
                </a:lnTo>
                <a:lnTo>
                  <a:pt x="34863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856643" y="97555"/>
            <a:ext cx="4264844" cy="1633164"/>
          </a:xfrm>
          <a:custGeom>
            <a:avLst/>
            <a:gdLst/>
            <a:ahLst/>
            <a:cxnLst/>
            <a:rect l="l" t="t" r="r" b="b"/>
            <a:pathLst>
              <a:path w="4264844" h="1633164">
                <a:moveTo>
                  <a:pt x="0" y="0"/>
                </a:moveTo>
                <a:lnTo>
                  <a:pt x="4264844" y="0"/>
                </a:lnTo>
                <a:lnTo>
                  <a:pt x="4264844" y="1633165"/>
                </a:lnTo>
                <a:lnTo>
                  <a:pt x="0" y="163316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725221" y="2472066"/>
            <a:ext cx="10154976" cy="3457336"/>
            <a:chOff x="0" y="0"/>
            <a:chExt cx="13539967" cy="4609782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756092"/>
              <a:ext cx="13539967" cy="28536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159"/>
                </a:lnSpc>
              </a:pPr>
              <a:r>
                <a:rPr lang="en-US" sz="8000">
                  <a:solidFill>
                    <a:srgbClr val="A7654A"/>
                  </a:solidFill>
                  <a:cs typeface="ฟ้อนต์ Medium Bold"/>
                </a:rPr>
                <a:t>ขั้นตอนการจัดซื้อจัดจ้าง แบบ ว.119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3539967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293173" y="1892907"/>
            <a:ext cx="4587180" cy="719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745">
                <a:solidFill>
                  <a:srgbClr val="A7654A"/>
                </a:solidFill>
                <a:cs typeface="ฟ้อนต์ Medium Bold"/>
              </a:rPr>
              <a:t>วิทยาลัยศิลปะ สื่อ และเทคโนโลยี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745">
                <a:solidFill>
                  <a:srgbClr val="A7654A"/>
                </a:solidFill>
                <a:latin typeface="ฟ้อนต์ Medium Bold"/>
              </a:rPr>
              <a:t>            มหาวิทยาลัยเชียงใหม่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93184">
            <a:off x="-120142" y="1710655"/>
            <a:ext cx="3700987" cy="4162664"/>
          </a:xfrm>
          <a:custGeom>
            <a:avLst/>
            <a:gdLst/>
            <a:ahLst/>
            <a:cxnLst/>
            <a:rect l="l" t="t" r="r" b="b"/>
            <a:pathLst>
              <a:path w="3700987" h="4162664">
                <a:moveTo>
                  <a:pt x="0" y="0"/>
                </a:moveTo>
                <a:lnTo>
                  <a:pt x="3700987" y="0"/>
                </a:lnTo>
                <a:lnTo>
                  <a:pt x="3700987" y="4162664"/>
                </a:lnTo>
                <a:lnTo>
                  <a:pt x="0" y="41626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831283" y="3171399"/>
            <a:ext cx="7312717" cy="3944201"/>
            <a:chOff x="0" y="0"/>
            <a:chExt cx="9750289" cy="5258935"/>
          </a:xfrm>
        </p:grpSpPr>
        <p:sp>
          <p:nvSpPr>
            <p:cNvPr id="4" name="TextBox 4"/>
            <p:cNvSpPr txBox="1"/>
            <p:nvPr/>
          </p:nvSpPr>
          <p:spPr>
            <a:xfrm>
              <a:off x="0" y="50377"/>
              <a:ext cx="9750289" cy="2829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265"/>
                </a:lnSpc>
              </a:pPr>
              <a:endParaRPr/>
            </a:p>
            <a:p>
              <a:pPr>
                <a:lnSpc>
                  <a:spcPts val="8265"/>
                </a:lnSpc>
              </a:pPr>
              <a:r>
                <a:rPr lang="en-US" sz="7250" spc="-79">
                  <a:solidFill>
                    <a:srgbClr val="2B4B82"/>
                  </a:solidFill>
                  <a:cs typeface="ฟ้อนต์ Medium"/>
                </a:rPr>
                <a:t>คุณมีคำถามหรือไม่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212667"/>
              <a:ext cx="9750289" cy="7050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09"/>
                </a:lnSpc>
              </a:pPr>
              <a:r>
                <a:rPr lang="en-US" sz="3150" dirty="0" err="1">
                  <a:solidFill>
                    <a:srgbClr val="2B4B82"/>
                  </a:solidFill>
                  <a:cs typeface="ฟ้อนต์ Light"/>
                </a:rPr>
                <a:t>ส่งมาให้เรา</a:t>
              </a:r>
              <a:r>
                <a:rPr lang="en-US" sz="3150" dirty="0">
                  <a:solidFill>
                    <a:srgbClr val="2B4B82"/>
                  </a:solidFill>
                  <a:cs typeface="ฟ้อนต์ Light"/>
                </a:rPr>
                <a:t>! </a:t>
              </a:r>
              <a:r>
                <a:rPr lang="en-US" sz="3150" dirty="0" err="1">
                  <a:solidFill>
                    <a:srgbClr val="2B4B82"/>
                  </a:solidFill>
                  <a:cs typeface="ฟ้อนต์ Light"/>
                </a:rPr>
                <a:t>เราหวังว่าคุณได้เรียนรู้สิ่งใหม่แล้ว</a:t>
              </a:r>
              <a:endParaRPr lang="en-US" sz="3150" dirty="0">
                <a:solidFill>
                  <a:srgbClr val="2B4B82"/>
                </a:solidFill>
                <a:cs typeface="ฟ้อนต์ Light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9854137" y="3018272"/>
            <a:ext cx="7411325" cy="4635447"/>
          </a:xfrm>
          <a:custGeom>
            <a:avLst/>
            <a:gdLst/>
            <a:ahLst/>
            <a:cxnLst/>
            <a:rect l="l" t="t" r="r" b="b"/>
            <a:pathLst>
              <a:path w="7411325" h="4635447">
                <a:moveTo>
                  <a:pt x="0" y="0"/>
                </a:moveTo>
                <a:lnTo>
                  <a:pt x="7411325" y="0"/>
                </a:lnTo>
                <a:lnTo>
                  <a:pt x="7411325" y="4635447"/>
                </a:lnTo>
                <a:lnTo>
                  <a:pt x="0" y="46354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665100" y="8613636"/>
            <a:ext cx="4338720" cy="2713672"/>
          </a:xfrm>
          <a:custGeom>
            <a:avLst/>
            <a:gdLst/>
            <a:ahLst/>
            <a:cxnLst/>
            <a:rect l="l" t="t" r="r" b="b"/>
            <a:pathLst>
              <a:path w="4338720" h="2713672">
                <a:moveTo>
                  <a:pt x="0" y="0"/>
                </a:moveTo>
                <a:lnTo>
                  <a:pt x="4338720" y="0"/>
                </a:lnTo>
                <a:lnTo>
                  <a:pt x="4338720" y="2713671"/>
                </a:lnTo>
                <a:lnTo>
                  <a:pt x="0" y="2713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976014" y="7483497"/>
            <a:ext cx="3289448" cy="2057400"/>
          </a:xfrm>
          <a:custGeom>
            <a:avLst/>
            <a:gdLst/>
            <a:ahLst/>
            <a:cxnLst/>
            <a:rect l="l" t="t" r="r" b="b"/>
            <a:pathLst>
              <a:path w="3289448" h="2057400">
                <a:moveTo>
                  <a:pt x="0" y="0"/>
                </a:moveTo>
                <a:lnTo>
                  <a:pt x="3289448" y="0"/>
                </a:lnTo>
                <a:lnTo>
                  <a:pt x="328944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320348" y="712171"/>
            <a:ext cx="3289448" cy="2057400"/>
          </a:xfrm>
          <a:custGeom>
            <a:avLst/>
            <a:gdLst/>
            <a:ahLst/>
            <a:cxnLst/>
            <a:rect l="l" t="t" r="r" b="b"/>
            <a:pathLst>
              <a:path w="3289448" h="2057400">
                <a:moveTo>
                  <a:pt x="0" y="0"/>
                </a:moveTo>
                <a:lnTo>
                  <a:pt x="3289448" y="0"/>
                </a:lnTo>
                <a:lnTo>
                  <a:pt x="328944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107262">
            <a:off x="-865704" y="15951"/>
            <a:ext cx="3387936" cy="2297637"/>
          </a:xfrm>
          <a:custGeom>
            <a:avLst/>
            <a:gdLst/>
            <a:ahLst/>
            <a:cxnLst/>
            <a:rect l="l" t="t" r="r" b="b"/>
            <a:pathLst>
              <a:path w="3387936" h="2297637">
                <a:moveTo>
                  <a:pt x="0" y="0"/>
                </a:moveTo>
                <a:lnTo>
                  <a:pt x="3387936" y="0"/>
                </a:lnTo>
                <a:lnTo>
                  <a:pt x="3387936" y="2297637"/>
                </a:lnTo>
                <a:lnTo>
                  <a:pt x="0" y="2297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391118">
            <a:off x="14634691" y="-2104991"/>
            <a:ext cx="3665666" cy="3796829"/>
          </a:xfrm>
          <a:custGeom>
            <a:avLst/>
            <a:gdLst/>
            <a:ahLst/>
            <a:cxnLst/>
            <a:rect l="l" t="t" r="r" b="b"/>
            <a:pathLst>
              <a:path w="3665666" h="3796829">
                <a:moveTo>
                  <a:pt x="0" y="0"/>
                </a:moveTo>
                <a:lnTo>
                  <a:pt x="3665665" y="0"/>
                </a:lnTo>
                <a:lnTo>
                  <a:pt x="3665665" y="3796829"/>
                </a:lnTo>
                <a:lnTo>
                  <a:pt x="0" y="37968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6979330">
            <a:off x="-712187" y="8552632"/>
            <a:ext cx="3453702" cy="1902676"/>
          </a:xfrm>
          <a:custGeom>
            <a:avLst/>
            <a:gdLst/>
            <a:ahLst/>
            <a:cxnLst/>
            <a:rect l="l" t="t" r="r" b="b"/>
            <a:pathLst>
              <a:path w="3453702" h="1902676">
                <a:moveTo>
                  <a:pt x="0" y="0"/>
                </a:moveTo>
                <a:lnTo>
                  <a:pt x="3453703" y="0"/>
                </a:lnTo>
                <a:lnTo>
                  <a:pt x="3453703" y="1902676"/>
                </a:lnTo>
                <a:lnTo>
                  <a:pt x="0" y="19026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6829267">
            <a:off x="15774367" y="8189225"/>
            <a:ext cx="3715300" cy="2519649"/>
          </a:xfrm>
          <a:custGeom>
            <a:avLst/>
            <a:gdLst/>
            <a:ahLst/>
            <a:cxnLst/>
            <a:rect l="l" t="t" r="r" b="b"/>
            <a:pathLst>
              <a:path w="3715300" h="2519649">
                <a:moveTo>
                  <a:pt x="0" y="0"/>
                </a:moveTo>
                <a:lnTo>
                  <a:pt x="3715301" y="0"/>
                </a:lnTo>
                <a:lnTo>
                  <a:pt x="3715301" y="2519649"/>
                </a:lnTo>
                <a:lnTo>
                  <a:pt x="0" y="25196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952243">
            <a:off x="3854408" y="2571586"/>
            <a:ext cx="2068144" cy="1756042"/>
          </a:xfrm>
          <a:custGeom>
            <a:avLst/>
            <a:gdLst/>
            <a:ahLst/>
            <a:cxnLst/>
            <a:rect l="l" t="t" r="r" b="b"/>
            <a:pathLst>
              <a:path w="2068144" h="1756042">
                <a:moveTo>
                  <a:pt x="0" y="0"/>
                </a:moveTo>
                <a:lnTo>
                  <a:pt x="2068145" y="0"/>
                </a:lnTo>
                <a:lnTo>
                  <a:pt x="2068145" y="1756043"/>
                </a:lnTo>
                <a:lnTo>
                  <a:pt x="0" y="17560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6919177">
            <a:off x="11765313" y="5388369"/>
            <a:ext cx="2068144" cy="1756042"/>
          </a:xfrm>
          <a:custGeom>
            <a:avLst/>
            <a:gdLst/>
            <a:ahLst/>
            <a:cxnLst/>
            <a:rect l="l" t="t" r="r" b="b"/>
            <a:pathLst>
              <a:path w="2068144" h="1756042">
                <a:moveTo>
                  <a:pt x="0" y="0"/>
                </a:moveTo>
                <a:lnTo>
                  <a:pt x="2068144" y="0"/>
                </a:lnTo>
                <a:lnTo>
                  <a:pt x="2068144" y="1756043"/>
                </a:lnTo>
                <a:lnTo>
                  <a:pt x="0" y="17560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071049" y="2668436"/>
            <a:ext cx="9600294" cy="3347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19"/>
              </a:lnSpc>
            </a:pPr>
            <a:r>
              <a:rPr lang="en-US" sz="12419">
                <a:solidFill>
                  <a:srgbClr val="94DDDE"/>
                </a:solidFill>
                <a:latin typeface="Bryndan Write Bold"/>
              </a:rPr>
              <a:t>THANK </a:t>
            </a:r>
          </a:p>
          <a:p>
            <a:pPr algn="ctr">
              <a:lnSpc>
                <a:spcPts val="12419"/>
              </a:lnSpc>
            </a:pPr>
            <a:r>
              <a:rPr lang="en-US" sz="12419">
                <a:solidFill>
                  <a:srgbClr val="94DDDE"/>
                </a:solidFill>
                <a:latin typeface="Bryndan Write Bold"/>
              </a:rPr>
              <a:t>YOU</a:t>
            </a:r>
          </a:p>
        </p:txBody>
      </p:sp>
      <p:sp>
        <p:nvSpPr>
          <p:cNvPr id="9" name="Freeform 9"/>
          <p:cNvSpPr/>
          <p:nvPr/>
        </p:nvSpPr>
        <p:spPr>
          <a:xfrm rot="2342060">
            <a:off x="5795526" y="2863644"/>
            <a:ext cx="5697797" cy="4900106"/>
          </a:xfrm>
          <a:custGeom>
            <a:avLst/>
            <a:gdLst/>
            <a:ahLst/>
            <a:cxnLst/>
            <a:rect l="l" t="t" r="r" b="b"/>
            <a:pathLst>
              <a:path w="5697797" h="4900106">
                <a:moveTo>
                  <a:pt x="0" y="0"/>
                </a:moveTo>
                <a:lnTo>
                  <a:pt x="5697797" y="0"/>
                </a:lnTo>
                <a:lnTo>
                  <a:pt x="5697797" y="4900105"/>
                </a:lnTo>
                <a:lnTo>
                  <a:pt x="0" y="49001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463826">
            <a:off x="10729929" y="1884068"/>
            <a:ext cx="1522326" cy="1046253"/>
          </a:xfrm>
          <a:custGeom>
            <a:avLst/>
            <a:gdLst/>
            <a:ahLst/>
            <a:cxnLst/>
            <a:rect l="l" t="t" r="r" b="b"/>
            <a:pathLst>
              <a:path w="1522326" h="1046253">
                <a:moveTo>
                  <a:pt x="0" y="0"/>
                </a:moveTo>
                <a:lnTo>
                  <a:pt x="1522326" y="0"/>
                </a:lnTo>
                <a:lnTo>
                  <a:pt x="1522326" y="1046253"/>
                </a:lnTo>
                <a:lnTo>
                  <a:pt x="0" y="104625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B8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56648" y="1642573"/>
            <a:ext cx="14110971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6"/>
              </a:lnSpc>
            </a:pPr>
            <a:r>
              <a:rPr lang="en-US" sz="5597">
                <a:solidFill>
                  <a:srgbClr val="09427D"/>
                </a:solidFill>
                <a:cs typeface="ฟ้อนต์ Medium Bold"/>
              </a:rPr>
              <a:t>ขั้นตอนการตรวจสอบเข้าเงื่อนไข ว.119 หรือไม่</a:t>
            </a:r>
          </a:p>
        </p:txBody>
      </p:sp>
      <p:sp>
        <p:nvSpPr>
          <p:cNvPr id="3" name="Freeform 3"/>
          <p:cNvSpPr/>
          <p:nvPr/>
        </p:nvSpPr>
        <p:spPr>
          <a:xfrm rot="-7318190">
            <a:off x="15058676" y="3022887"/>
            <a:ext cx="2891336" cy="3413161"/>
          </a:xfrm>
          <a:custGeom>
            <a:avLst/>
            <a:gdLst/>
            <a:ahLst/>
            <a:cxnLst/>
            <a:rect l="l" t="t" r="r" b="b"/>
            <a:pathLst>
              <a:path w="2891336" h="3413161">
                <a:moveTo>
                  <a:pt x="0" y="0"/>
                </a:moveTo>
                <a:lnTo>
                  <a:pt x="2891336" y="0"/>
                </a:lnTo>
                <a:lnTo>
                  <a:pt x="2891336" y="3413161"/>
                </a:lnTo>
                <a:lnTo>
                  <a:pt x="0" y="34131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318190">
            <a:off x="11489011" y="2944191"/>
            <a:ext cx="3086322" cy="3643338"/>
          </a:xfrm>
          <a:custGeom>
            <a:avLst/>
            <a:gdLst/>
            <a:ahLst/>
            <a:cxnLst/>
            <a:rect l="l" t="t" r="r" b="b"/>
            <a:pathLst>
              <a:path w="3086322" h="3643338">
                <a:moveTo>
                  <a:pt x="0" y="0"/>
                </a:moveTo>
                <a:lnTo>
                  <a:pt x="3086322" y="0"/>
                </a:lnTo>
                <a:lnTo>
                  <a:pt x="3086322" y="3643338"/>
                </a:lnTo>
                <a:lnTo>
                  <a:pt x="0" y="36433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318190">
            <a:off x="7877223" y="2986430"/>
            <a:ext cx="3086322" cy="3643338"/>
          </a:xfrm>
          <a:custGeom>
            <a:avLst/>
            <a:gdLst/>
            <a:ahLst/>
            <a:cxnLst/>
            <a:rect l="l" t="t" r="r" b="b"/>
            <a:pathLst>
              <a:path w="3086322" h="3643338">
                <a:moveTo>
                  <a:pt x="0" y="0"/>
                </a:moveTo>
                <a:lnTo>
                  <a:pt x="3086322" y="0"/>
                </a:lnTo>
                <a:lnTo>
                  <a:pt x="3086322" y="3643338"/>
                </a:lnTo>
                <a:lnTo>
                  <a:pt x="0" y="36433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7318190">
            <a:off x="4561664" y="3022887"/>
            <a:ext cx="2891336" cy="3413161"/>
          </a:xfrm>
          <a:custGeom>
            <a:avLst/>
            <a:gdLst/>
            <a:ahLst/>
            <a:cxnLst/>
            <a:rect l="l" t="t" r="r" b="b"/>
            <a:pathLst>
              <a:path w="2891336" h="3413161">
                <a:moveTo>
                  <a:pt x="0" y="0"/>
                </a:moveTo>
                <a:lnTo>
                  <a:pt x="2891336" y="0"/>
                </a:lnTo>
                <a:lnTo>
                  <a:pt x="2891336" y="3413161"/>
                </a:lnTo>
                <a:lnTo>
                  <a:pt x="0" y="34131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7318190">
            <a:off x="944344" y="3051440"/>
            <a:ext cx="3086322" cy="3643338"/>
          </a:xfrm>
          <a:custGeom>
            <a:avLst/>
            <a:gdLst/>
            <a:ahLst/>
            <a:cxnLst/>
            <a:rect l="l" t="t" r="r" b="b"/>
            <a:pathLst>
              <a:path w="3086322" h="3643338">
                <a:moveTo>
                  <a:pt x="0" y="0"/>
                </a:moveTo>
                <a:lnTo>
                  <a:pt x="3086322" y="0"/>
                </a:lnTo>
                <a:lnTo>
                  <a:pt x="3086322" y="3643338"/>
                </a:lnTo>
                <a:lnTo>
                  <a:pt x="0" y="36433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471441" y="3680010"/>
            <a:ext cx="3071781" cy="196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9427D"/>
                </a:solidFill>
                <a:cs typeface="ฟ้อนต์ Medium Bold"/>
              </a:rPr>
              <a:t>เจ้าหน้าที่ 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9427D"/>
                </a:solidFill>
                <a:cs typeface="ฟ้อนต์ Medium Bold"/>
              </a:rPr>
              <a:t>หรือผู้ได้รับมอบหมายไปดําเนินการจัดซื้อจัดจ้าง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23950" y="3070410"/>
            <a:ext cx="2698482" cy="363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endParaRPr dirty="0"/>
          </a:p>
          <a:p>
            <a:pPr algn="ctr">
              <a:lnSpc>
                <a:spcPts val="3640"/>
              </a:lnSpc>
            </a:pPr>
            <a:r>
              <a:rPr lang="en-US" sz="2600" spc="444" dirty="0" err="1">
                <a:solidFill>
                  <a:srgbClr val="09427D"/>
                </a:solidFill>
                <a:cs typeface="ฟ้อนต์ Medium Bold"/>
              </a:rPr>
              <a:t>ตรวจสอบรายการที่จะจัดซื้อหรือจ้าง</a:t>
            </a:r>
            <a:r>
              <a:rPr lang="en-US" sz="2600" spc="444" dirty="0">
                <a:solidFill>
                  <a:srgbClr val="09427D"/>
                </a:solidFill>
                <a:cs typeface="ฟ้อนต์ Medium Bold"/>
              </a:rPr>
              <a:t> </a:t>
            </a:r>
          </a:p>
          <a:p>
            <a:pPr algn="ctr">
              <a:lnSpc>
                <a:spcPts val="3640"/>
              </a:lnSpc>
            </a:pPr>
            <a:r>
              <a:rPr lang="en-US" sz="2600" spc="444" dirty="0" err="1">
                <a:solidFill>
                  <a:srgbClr val="09427D"/>
                </a:solidFill>
                <a:cs typeface="ฟ้อนต์ Medium Bold"/>
              </a:rPr>
              <a:t>ว่าเข้าเงื่อนไขตามตาราง</a:t>
            </a:r>
            <a:r>
              <a:rPr lang="en-US" sz="2600" spc="444" dirty="0">
                <a:solidFill>
                  <a:srgbClr val="09427D"/>
                </a:solidFill>
                <a:cs typeface="ฟ้อนต์ Medium Bold"/>
              </a:rPr>
              <a:t> 1 </a:t>
            </a:r>
            <a:r>
              <a:rPr lang="en-US" sz="2600" spc="444" dirty="0" err="1">
                <a:solidFill>
                  <a:srgbClr val="09427D"/>
                </a:solidFill>
                <a:cs typeface="ฟ้อนต์ Medium Bold"/>
              </a:rPr>
              <a:t>หรือไม่</a:t>
            </a:r>
            <a:endParaRPr lang="en-US" sz="2600" spc="444" dirty="0">
              <a:solidFill>
                <a:srgbClr val="09427D"/>
              </a:solidFill>
              <a:cs typeface="ฟ้อนต์ Medium Bold"/>
            </a:endParaRPr>
          </a:p>
          <a:p>
            <a:pPr algn="ctr">
              <a:lnSpc>
                <a:spcPts val="3640"/>
              </a:lnSpc>
            </a:pPr>
            <a:endParaRPr lang="en-US" sz="2600" spc="444" dirty="0">
              <a:solidFill>
                <a:srgbClr val="09427D"/>
              </a:solidFill>
              <a:cs typeface="ฟ้อนต์ Medium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063235" y="3836855"/>
            <a:ext cx="2866484" cy="181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9427D"/>
                </a:solidFill>
                <a:cs typeface="ฟ้อนต์ Medium Bold"/>
              </a:rPr>
              <a:t>ภายใน 5 วันทําการถัดไปให้จัดทํารายงานขอความเห็นชอบตามตัวอย่างที่ แนบมานี้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613641" y="3515545"/>
            <a:ext cx="2970412" cy="2360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9427D"/>
                </a:solidFill>
                <a:cs typeface="ฟ้อนต์ Medium Bold"/>
              </a:rPr>
              <a:t>ภายหลังจากรับ</a:t>
            </a:r>
          </a:p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9427D"/>
                </a:solidFill>
                <a:cs typeface="ฟ้อนต์ Medium Bold"/>
              </a:rPr>
              <a:t>ความเห็นชอบแล้ว </a:t>
            </a:r>
          </a:p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9427D"/>
                </a:solidFill>
                <a:cs typeface="ฟ้อนต์ Medium Bold"/>
              </a:rPr>
              <a:t>นําเอกสารที่เกี่ยวของทําการเบิก </a:t>
            </a:r>
          </a:p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9427D"/>
                </a:solidFill>
                <a:cs typeface="ฟ้อนต์ Medium Bold"/>
              </a:rPr>
              <a:t>จ่ายเงินได้เลย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249865" y="3740018"/>
            <a:ext cx="2459408" cy="196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9427D"/>
                </a:solidFill>
                <a:cs typeface="ฟ้อนต์ Medium Bold"/>
              </a:rPr>
              <a:t>ทั้งนี้ ต้องเป็นกรณีวงเงินครั้งหนึ่งไม่เกิน 10,000 บาท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2665063" y="2448745"/>
            <a:ext cx="14021736" cy="669290"/>
            <a:chOff x="0" y="0"/>
            <a:chExt cx="18695648" cy="892387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76200"/>
              <a:ext cx="804493" cy="9685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</a:pPr>
              <a:r>
                <a:rPr lang="en-US" sz="4400" spc="752">
                  <a:solidFill>
                    <a:srgbClr val="2B4B82"/>
                  </a:solidFill>
                  <a:latin typeface="ฟ้อนต์ Medium Bold"/>
                </a:rPr>
                <a:t>1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575484" y="-76200"/>
              <a:ext cx="804493" cy="9685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</a:pPr>
              <a:r>
                <a:rPr lang="en-US" sz="4400" spc="752">
                  <a:solidFill>
                    <a:srgbClr val="2B4B82"/>
                  </a:solidFill>
                  <a:latin typeface="ฟ้อนต์ Medium Bold"/>
                </a:rPr>
                <a:t>2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926794" y="-76200"/>
              <a:ext cx="804493" cy="9685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</a:pPr>
              <a:r>
                <a:rPr lang="en-US" sz="4400" spc="752">
                  <a:solidFill>
                    <a:srgbClr val="2B4B82"/>
                  </a:solidFill>
                  <a:latin typeface="ฟ้อนต์ Medium Bold"/>
                </a:rPr>
                <a:t>3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3670775" y="-76200"/>
              <a:ext cx="804493" cy="9685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</a:pPr>
              <a:r>
                <a:rPr lang="en-US" sz="4400" spc="752">
                  <a:solidFill>
                    <a:srgbClr val="2B4B82"/>
                  </a:solidFill>
                  <a:latin typeface="ฟ้อนต์ Medium Bold"/>
                </a:rPr>
                <a:t>4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7891155" y="-76200"/>
              <a:ext cx="804493" cy="9685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</a:pPr>
              <a:r>
                <a:rPr lang="en-US" sz="4400" spc="752">
                  <a:solidFill>
                    <a:srgbClr val="2B4B82"/>
                  </a:solidFill>
                  <a:latin typeface="ฟ้อนต์ Medium Bold"/>
                </a:rPr>
                <a:t>5</a:t>
              </a:r>
            </a:p>
          </p:txBody>
        </p:sp>
        <p:sp>
          <p:nvSpPr>
            <p:cNvPr id="19" name="AutoShape 19"/>
            <p:cNvSpPr/>
            <p:nvPr/>
          </p:nvSpPr>
          <p:spPr>
            <a:xfrm>
              <a:off x="804493" y="395393"/>
              <a:ext cx="3529461" cy="0"/>
            </a:xfrm>
            <a:prstGeom prst="line">
              <a:avLst/>
            </a:prstGeom>
            <a:ln w="38100" cap="flat">
              <a:solidFill>
                <a:srgbClr val="2B4B8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5397334" y="382693"/>
              <a:ext cx="3529461" cy="0"/>
            </a:xfrm>
            <a:prstGeom prst="line">
              <a:avLst/>
            </a:prstGeom>
            <a:ln w="38100" cap="flat">
              <a:solidFill>
                <a:srgbClr val="2B4B8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9980379" y="382693"/>
              <a:ext cx="3529461" cy="0"/>
            </a:xfrm>
            <a:prstGeom prst="line">
              <a:avLst/>
            </a:prstGeom>
            <a:ln w="38100" cap="flat">
              <a:solidFill>
                <a:srgbClr val="2B4B8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14361695" y="382693"/>
              <a:ext cx="3529461" cy="0"/>
            </a:xfrm>
            <a:prstGeom prst="line">
              <a:avLst/>
            </a:prstGeom>
            <a:ln w="38100" cap="flat">
              <a:solidFill>
                <a:srgbClr val="2B4B82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3" name="Freeform 23"/>
          <p:cNvSpPr/>
          <p:nvPr/>
        </p:nvSpPr>
        <p:spPr>
          <a:xfrm>
            <a:off x="-241887" y="0"/>
            <a:ext cx="3336921" cy="3361367"/>
          </a:xfrm>
          <a:custGeom>
            <a:avLst/>
            <a:gdLst/>
            <a:ahLst/>
            <a:cxnLst/>
            <a:rect l="l" t="t" r="r" b="b"/>
            <a:pathLst>
              <a:path w="3336921" h="3361367">
                <a:moveTo>
                  <a:pt x="0" y="0"/>
                </a:moveTo>
                <a:lnTo>
                  <a:pt x="3336921" y="0"/>
                </a:lnTo>
                <a:lnTo>
                  <a:pt x="3336921" y="3361367"/>
                </a:lnTo>
                <a:lnTo>
                  <a:pt x="0" y="33613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>
            <a:off x="6595886" y="6148642"/>
            <a:ext cx="4921823" cy="4921823"/>
            <a:chOff x="0" y="0"/>
            <a:chExt cx="6562431" cy="6562431"/>
          </a:xfrm>
        </p:grpSpPr>
        <p:sp>
          <p:nvSpPr>
            <p:cNvPr id="25" name="Freeform 25"/>
            <p:cNvSpPr/>
            <p:nvPr/>
          </p:nvSpPr>
          <p:spPr>
            <a:xfrm rot="5219993">
              <a:off x="159125" y="159125"/>
              <a:ext cx="6244181" cy="6244181"/>
            </a:xfrm>
            <a:custGeom>
              <a:avLst/>
              <a:gdLst/>
              <a:ahLst/>
              <a:cxnLst/>
              <a:rect l="l" t="t" r="r" b="b"/>
              <a:pathLst>
                <a:path w="6244181" h="6244181">
                  <a:moveTo>
                    <a:pt x="0" y="0"/>
                  </a:moveTo>
                  <a:lnTo>
                    <a:pt x="6244181" y="0"/>
                  </a:lnTo>
                  <a:lnTo>
                    <a:pt x="6244181" y="6244181"/>
                  </a:lnTo>
                  <a:lnTo>
                    <a:pt x="0" y="6244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496369" y="1066705"/>
              <a:ext cx="5569693" cy="4429020"/>
            </a:xfrm>
            <a:custGeom>
              <a:avLst/>
              <a:gdLst/>
              <a:ahLst/>
              <a:cxnLst/>
              <a:rect l="l" t="t" r="r" b="b"/>
              <a:pathLst>
                <a:path w="5569693" h="4429020">
                  <a:moveTo>
                    <a:pt x="0" y="0"/>
                  </a:moveTo>
                  <a:lnTo>
                    <a:pt x="5569693" y="0"/>
                  </a:lnTo>
                  <a:lnTo>
                    <a:pt x="5569693" y="4429020"/>
                  </a:lnTo>
                  <a:lnTo>
                    <a:pt x="0" y="4429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4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3811" y="422110"/>
            <a:ext cx="10609765" cy="5754505"/>
            <a:chOff x="0" y="0"/>
            <a:chExt cx="14146354" cy="7672673"/>
          </a:xfrm>
        </p:grpSpPr>
        <p:sp>
          <p:nvSpPr>
            <p:cNvPr id="3" name="TextBox 3"/>
            <p:cNvSpPr txBox="1"/>
            <p:nvPr/>
          </p:nvSpPr>
          <p:spPr>
            <a:xfrm>
              <a:off x="0" y="104775"/>
              <a:ext cx="14146354" cy="4312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59"/>
                </a:lnSpc>
              </a:pPr>
              <a:r>
                <a:rPr lang="en-US" sz="5900" spc="247">
                  <a:solidFill>
                    <a:srgbClr val="2B4B82"/>
                  </a:solidFill>
                  <a:cs typeface="ฟ้อนต์ Medium Bold"/>
                </a:rPr>
                <a:t>การปฏิบัติตามหนังสือด่วนที่สุด</a:t>
              </a:r>
            </a:p>
            <a:p>
              <a:pPr>
                <a:lnSpc>
                  <a:spcPts val="6962"/>
                </a:lnSpc>
              </a:pPr>
              <a:r>
                <a:rPr lang="en-US" sz="5900" spc="247">
                  <a:solidFill>
                    <a:srgbClr val="2B4B82"/>
                  </a:solidFill>
                  <a:cs typeface="ฟ้อนต์ Medium Bold"/>
                </a:rPr>
                <a:t>ที่ กค(กวจ)0405.2/ว.119 </a:t>
              </a:r>
            </a:p>
            <a:p>
              <a:pPr>
                <a:lnSpc>
                  <a:spcPts val="5568"/>
                </a:lnSpc>
              </a:pPr>
              <a:r>
                <a:rPr lang="en-US" sz="5800" spc="-58">
                  <a:solidFill>
                    <a:srgbClr val="2B4B82"/>
                  </a:solidFill>
                  <a:cs typeface="ฟ้อนต์ Medium Bold"/>
                </a:rPr>
                <a:t>ลงวันที่ 7 มีนาคม 2561</a:t>
              </a:r>
            </a:p>
            <a:p>
              <a:pPr>
                <a:lnSpc>
                  <a:spcPts val="5949"/>
                </a:lnSpc>
              </a:pPr>
              <a:endParaRPr lang="en-US" sz="5800" spc="-58">
                <a:solidFill>
                  <a:srgbClr val="2B4B82"/>
                </a:solidFill>
                <a:cs typeface="ฟ้อนต์ Medium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608120"/>
              <a:ext cx="14146354" cy="2378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00"/>
                </a:lnSpc>
              </a:pPr>
              <a:r>
                <a:rPr lang="en-US" sz="2899" spc="579" dirty="0" err="1">
                  <a:solidFill>
                    <a:srgbClr val="FF3131"/>
                  </a:solidFill>
                  <a:cs typeface="ฟ้อนต์ Light Bold"/>
                </a:rPr>
                <a:t>แนวทางการปฏิบัติในการดําเนินการจัดหาพัสดุ</a:t>
              </a:r>
              <a:endParaRPr lang="en-US" sz="2899" spc="579" dirty="0">
                <a:solidFill>
                  <a:srgbClr val="FF3131"/>
                </a:solidFill>
                <a:cs typeface="ฟ้อนต์ Light Bold"/>
              </a:endParaRPr>
            </a:p>
            <a:p>
              <a:pPr>
                <a:lnSpc>
                  <a:spcPts val="4900"/>
                </a:lnSpc>
              </a:pPr>
              <a:r>
                <a:rPr lang="en-US" sz="2899" spc="579" dirty="0" err="1">
                  <a:solidFill>
                    <a:srgbClr val="FF3131"/>
                  </a:solidFill>
                  <a:cs typeface="ฟ้อนต์ Light Bold"/>
                </a:rPr>
                <a:t>ที่เกี่ยวกับค่าใช้จ่ายในการบริหารงาน</a:t>
              </a:r>
              <a:r>
                <a:rPr lang="en-US" sz="2899" spc="579" dirty="0">
                  <a:solidFill>
                    <a:srgbClr val="FF3131"/>
                  </a:solidFill>
                  <a:cs typeface="ฟ้อนต์ Light Bold"/>
                </a:rPr>
                <a:t> </a:t>
              </a:r>
              <a:r>
                <a:rPr lang="en-US" sz="2899" spc="579" dirty="0" err="1">
                  <a:solidFill>
                    <a:srgbClr val="FF3131"/>
                  </a:solidFill>
                  <a:cs typeface="ฟ้อนต์ Light Bold"/>
                </a:rPr>
                <a:t>ค่าใช้จ่ายในการฝึกอบรม</a:t>
              </a:r>
              <a:r>
                <a:rPr lang="en-US" sz="2899" spc="579" dirty="0">
                  <a:solidFill>
                    <a:srgbClr val="FF3131"/>
                  </a:solidFill>
                  <a:cs typeface="ฟ้อนต์ Light Bold"/>
                </a:rPr>
                <a:t> </a:t>
              </a:r>
              <a:r>
                <a:rPr lang="en-US" sz="2899" spc="579" dirty="0" err="1">
                  <a:solidFill>
                    <a:srgbClr val="FF3131"/>
                  </a:solidFill>
                  <a:cs typeface="ฟ้อนต์ Light Bold"/>
                </a:rPr>
                <a:t>การจัดงาน</a:t>
              </a:r>
              <a:r>
                <a:rPr lang="en-US" sz="2899" spc="579" dirty="0">
                  <a:solidFill>
                    <a:srgbClr val="FF3131"/>
                  </a:solidFill>
                  <a:cs typeface="ฟ้อนต์ Light Bold"/>
                </a:rPr>
                <a:t> </a:t>
              </a:r>
              <a:r>
                <a:rPr lang="en-US" sz="2899" spc="579" dirty="0" err="1">
                  <a:solidFill>
                    <a:srgbClr val="FF3131"/>
                  </a:solidFill>
                  <a:cs typeface="ฟ้อนต์ Light Bold"/>
                </a:rPr>
                <a:t>และการประชุมของหน่วยงาน</a:t>
              </a:r>
              <a:endParaRPr lang="en-US" sz="2899" spc="579" dirty="0">
                <a:solidFill>
                  <a:srgbClr val="FF3131"/>
                </a:solidFill>
                <a:cs typeface="ฟ้อนต์ Light Bold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2443088" y="-1095217"/>
            <a:ext cx="6414740" cy="6631780"/>
          </a:xfrm>
          <a:custGeom>
            <a:avLst/>
            <a:gdLst/>
            <a:ahLst/>
            <a:cxnLst/>
            <a:rect l="l" t="t" r="r" b="b"/>
            <a:pathLst>
              <a:path w="6414740" h="6631780">
                <a:moveTo>
                  <a:pt x="0" y="0"/>
                </a:moveTo>
                <a:lnTo>
                  <a:pt x="6414740" y="0"/>
                </a:lnTo>
                <a:lnTo>
                  <a:pt x="6414740" y="6631780"/>
                </a:lnTo>
                <a:lnTo>
                  <a:pt x="0" y="6631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75144" y="6157566"/>
            <a:ext cx="4856125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2260" lvl="1">
              <a:lnSpc>
                <a:spcPts val="3920"/>
              </a:lnSpc>
            </a:pPr>
            <a:r>
              <a:rPr lang="th-TH" sz="3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en-US" sz="3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เฉพาะการจัดซื้อจัดจ้างพัสดุที่เกี่ยวกับค่าใช้จ่ายในการบริหารงานที่มีรายการในตารางที่ 1 (15 </a:t>
            </a:r>
            <a:r>
              <a:rPr lang="en-US" sz="35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</a:t>
            </a:r>
            <a:r>
              <a:rPr lang="en-US" sz="3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06027" y="6157565"/>
            <a:ext cx="4310914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3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en-US" sz="35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วงเงินไม่เกิน</a:t>
            </a:r>
            <a:r>
              <a:rPr lang="en-US" sz="3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10,000 </a:t>
            </a:r>
            <a:r>
              <a:rPr lang="en-US" sz="35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r>
              <a:rPr lang="en-US" sz="3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66800" y="8084861"/>
            <a:ext cx="4564469" cy="1487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3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en-US" sz="35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หลักการคือใช้กับ</a:t>
            </a:r>
            <a:r>
              <a:rPr lang="en-US" sz="3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การบริหารงาน</a:t>
            </a:r>
            <a:r>
              <a:rPr lang="en-US" sz="3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35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การฝึกอบรม</a:t>
            </a:r>
            <a:r>
              <a:rPr lang="en-US" sz="3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lang="en-US" sz="35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การจัดงาน</a:t>
            </a:r>
            <a:r>
              <a:rPr lang="en-US" sz="3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การประชุมของหน่วยงาน</a:t>
            </a:r>
            <a:endParaRPr lang="en-US" sz="35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406027" y="7110406"/>
            <a:ext cx="4564469" cy="2487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3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ให้เจ้าหน้าที่หรือผู้ที่ได้รับมอบหมายดําเนินการจัดซื้อจัดจ้างพัสดุไปก่อน แล้วรีบรายงานขอความเห็นชอบพร้อมด้วยหลักฐานการจัดซื้อจัดจ้างนั้นเสนอต่อคณบดี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339544" y="6157565"/>
            <a:ext cx="4310914" cy="99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3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en-US" sz="35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ดําเนินการภายใน</a:t>
            </a:r>
            <a:r>
              <a:rPr lang="en-US" sz="3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5 </a:t>
            </a:r>
            <a:r>
              <a:rPr lang="en-US" sz="35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</a:t>
            </a:r>
            <a:endParaRPr lang="en-US" sz="35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3919"/>
              </a:lnSpc>
            </a:pPr>
            <a:r>
              <a:rPr lang="en-US" sz="35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ทําการถัดไป</a:t>
            </a:r>
            <a:r>
              <a:rPr lang="en-US" sz="3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B9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7253" y="91282"/>
            <a:ext cx="9232219" cy="10104435"/>
          </a:xfrm>
          <a:custGeom>
            <a:avLst/>
            <a:gdLst/>
            <a:ahLst/>
            <a:cxnLst/>
            <a:rect l="l" t="t" r="r" b="b"/>
            <a:pathLst>
              <a:path w="9232219" h="10104435">
                <a:moveTo>
                  <a:pt x="0" y="0"/>
                </a:moveTo>
                <a:lnTo>
                  <a:pt x="9232219" y="0"/>
                </a:lnTo>
                <a:lnTo>
                  <a:pt x="9232219" y="10104436"/>
                </a:lnTo>
                <a:lnTo>
                  <a:pt x="0" y="101044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01" r="-90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394245" y="646851"/>
            <a:ext cx="5765798" cy="2562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4"/>
              </a:lnSpc>
            </a:pPr>
            <a:r>
              <a:rPr lang="en-US" sz="5253" u="sng">
                <a:solidFill>
                  <a:srgbClr val="09427D"/>
                </a:solidFill>
                <a:cs typeface="ฟ้อนต์ Medium Bold"/>
              </a:rPr>
              <a:t>ตาราง 1</a:t>
            </a:r>
          </a:p>
          <a:p>
            <a:pPr algn="ctr">
              <a:lnSpc>
                <a:spcPts val="3762"/>
              </a:lnSpc>
            </a:pPr>
            <a:r>
              <a:rPr lang="en-US" sz="3135">
                <a:solidFill>
                  <a:srgbClr val="09427D"/>
                </a:solidFill>
                <a:cs typeface="ฟ้อนต์ Medium Bold"/>
              </a:rPr>
              <a:t>รายการเกี่ยวกับค่าใช้จ่ายในการบริหารงานของหน่วยงานของรัฐ</a:t>
            </a:r>
          </a:p>
          <a:p>
            <a:pPr>
              <a:lnSpc>
                <a:spcPts val="6357"/>
              </a:lnSpc>
            </a:pPr>
            <a:endParaRPr lang="en-US" sz="3135">
              <a:solidFill>
                <a:srgbClr val="09427D"/>
              </a:solidFill>
              <a:cs typeface="ฟ้อนต์ Medium Bold"/>
            </a:endParaRPr>
          </a:p>
        </p:txBody>
      </p:sp>
      <p:sp>
        <p:nvSpPr>
          <p:cNvPr id="4" name="Freeform 4"/>
          <p:cNvSpPr/>
          <p:nvPr/>
        </p:nvSpPr>
        <p:spPr>
          <a:xfrm rot="-2051216">
            <a:off x="17939009" y="-1888386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587409" y="3618651"/>
            <a:ext cx="8438886" cy="3725586"/>
          </a:xfrm>
          <a:custGeom>
            <a:avLst/>
            <a:gdLst/>
            <a:ahLst/>
            <a:cxnLst/>
            <a:rect l="l" t="t" r="r" b="b"/>
            <a:pathLst>
              <a:path w="8438886" h="3725586">
                <a:moveTo>
                  <a:pt x="0" y="0"/>
                </a:moveTo>
                <a:lnTo>
                  <a:pt x="8438886" y="0"/>
                </a:lnTo>
                <a:lnTo>
                  <a:pt x="8438886" y="3725586"/>
                </a:lnTo>
                <a:lnTo>
                  <a:pt x="0" y="37255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342060">
            <a:off x="10226114" y="-1341551"/>
            <a:ext cx="6797526" cy="5845872"/>
          </a:xfrm>
          <a:custGeom>
            <a:avLst/>
            <a:gdLst/>
            <a:ahLst/>
            <a:cxnLst/>
            <a:rect l="l" t="t" r="r" b="b"/>
            <a:pathLst>
              <a:path w="6797526" h="5845872">
                <a:moveTo>
                  <a:pt x="0" y="0"/>
                </a:moveTo>
                <a:lnTo>
                  <a:pt x="6797526" y="0"/>
                </a:lnTo>
                <a:lnTo>
                  <a:pt x="6797526" y="5845872"/>
                </a:lnTo>
                <a:lnTo>
                  <a:pt x="0" y="5845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B9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051216">
            <a:off x="17939009" y="-1888386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192465" y="5912217"/>
            <a:ext cx="11431766" cy="11995216"/>
            <a:chOff x="0" y="0"/>
            <a:chExt cx="15242355" cy="15993621"/>
          </a:xfrm>
        </p:grpSpPr>
        <p:sp>
          <p:nvSpPr>
            <p:cNvPr id="4" name="Freeform 4"/>
            <p:cNvSpPr/>
            <p:nvPr/>
          </p:nvSpPr>
          <p:spPr>
            <a:xfrm rot="8748783">
              <a:off x="2134778" y="2886044"/>
              <a:ext cx="10972800" cy="10972800"/>
            </a:xfrm>
            <a:custGeom>
              <a:avLst/>
              <a:gdLst/>
              <a:ahLst/>
              <a:cxnLst/>
              <a:rect l="l" t="t" r="r" b="b"/>
              <a:pathLst>
                <a:path w="10972800" h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7880846">
              <a:off x="1963270" y="1493711"/>
              <a:ext cx="6534787" cy="5652590"/>
            </a:xfrm>
            <a:custGeom>
              <a:avLst/>
              <a:gdLst/>
              <a:ahLst/>
              <a:cxnLst/>
              <a:rect l="l" t="t" r="r" b="b"/>
              <a:pathLst>
                <a:path w="6534787" h="5652590">
                  <a:moveTo>
                    <a:pt x="0" y="0"/>
                  </a:moveTo>
                  <a:lnTo>
                    <a:pt x="6534786" y="0"/>
                  </a:lnTo>
                  <a:lnTo>
                    <a:pt x="6534786" y="5652590"/>
                  </a:lnTo>
                  <a:lnTo>
                    <a:pt x="0" y="56525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t="-22" b="-22"/>
              </a:stretch>
            </a:blipFill>
          </p:spPr>
        </p:sp>
        <p:sp>
          <p:nvSpPr>
            <p:cNvPr id="6" name="AutoShape 6"/>
            <p:cNvSpPr/>
            <p:nvPr/>
          </p:nvSpPr>
          <p:spPr>
            <a:xfrm rot="-10800000">
              <a:off x="7060069" y="4841844"/>
              <a:ext cx="6096000" cy="193964"/>
            </a:xfrm>
            <a:prstGeom prst="rect">
              <a:avLst/>
            </a:prstGeom>
            <a:solidFill>
              <a:srgbClr val="FFFFFF"/>
            </a:solidFill>
          </p:spPr>
        </p: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 rot="-10800000">
              <a:off x="3430587" y="0"/>
              <a:ext cx="3311236" cy="3311236"/>
              <a:chOff x="-2540" y="-2540"/>
              <a:chExt cx="6355080" cy="635508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9" name="Freeform 9"/>
          <p:cNvSpPr/>
          <p:nvPr/>
        </p:nvSpPr>
        <p:spPr>
          <a:xfrm>
            <a:off x="8337236" y="69726"/>
            <a:ext cx="8712427" cy="10147547"/>
          </a:xfrm>
          <a:custGeom>
            <a:avLst/>
            <a:gdLst/>
            <a:ahLst/>
            <a:cxnLst/>
            <a:rect l="l" t="t" r="r" b="b"/>
            <a:pathLst>
              <a:path w="8712427" h="10147547">
                <a:moveTo>
                  <a:pt x="0" y="0"/>
                </a:moveTo>
                <a:lnTo>
                  <a:pt x="8712426" y="0"/>
                </a:lnTo>
                <a:lnTo>
                  <a:pt x="8712426" y="10147548"/>
                </a:lnTo>
                <a:lnTo>
                  <a:pt x="0" y="101475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368006" y="232726"/>
            <a:ext cx="5431882" cy="1993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9"/>
              </a:lnSpc>
            </a:pPr>
            <a:r>
              <a:rPr lang="en-US" sz="3291" u="sng" dirty="0" err="1">
                <a:solidFill>
                  <a:srgbClr val="FF3131"/>
                </a:solidFill>
                <a:cs typeface="ฟ้อนต์ Medium Bold"/>
              </a:rPr>
              <a:t>ตัวอย่าง</a:t>
            </a:r>
            <a:endParaRPr lang="en-US" sz="3291" u="sng" dirty="0">
              <a:solidFill>
                <a:srgbClr val="FF3131"/>
              </a:solidFill>
              <a:cs typeface="ฟ้อนต์ Medium Bold"/>
            </a:endParaRPr>
          </a:p>
          <a:p>
            <a:pPr algn="ctr">
              <a:lnSpc>
                <a:spcPts val="3949"/>
              </a:lnSpc>
            </a:pPr>
            <a:r>
              <a:rPr lang="en-US" sz="3291" u="sng" dirty="0" err="1">
                <a:solidFill>
                  <a:srgbClr val="FF3131"/>
                </a:solidFill>
                <a:cs typeface="ฟ้อนต์ Medium Bold"/>
              </a:rPr>
              <a:t>บันทึกข้อความ</a:t>
            </a:r>
            <a:r>
              <a:rPr lang="en-US" sz="3291" u="sng" dirty="0">
                <a:solidFill>
                  <a:srgbClr val="FF3131"/>
                </a:solidFill>
                <a:cs typeface="ฟ้อนต์ Medium Bold"/>
              </a:rPr>
              <a:t> ว. 119</a:t>
            </a:r>
          </a:p>
          <a:p>
            <a:pPr>
              <a:lnSpc>
                <a:spcPts val="3949"/>
              </a:lnSpc>
            </a:pPr>
            <a:endParaRPr lang="en-US" sz="3291" u="sng" dirty="0">
              <a:solidFill>
                <a:srgbClr val="FF3131"/>
              </a:solidFill>
              <a:cs typeface="ฟ้อนต์ Medium Bold"/>
            </a:endParaRPr>
          </a:p>
          <a:p>
            <a:pPr>
              <a:lnSpc>
                <a:spcPts val="3949"/>
              </a:lnSpc>
            </a:pPr>
            <a:endParaRPr lang="en-US" sz="3291" u="sng" dirty="0">
              <a:solidFill>
                <a:srgbClr val="FF3131"/>
              </a:solidFill>
              <a:cs typeface="ฟ้อนต์ Medium Bol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57078" y="1927476"/>
            <a:ext cx="6905490" cy="7905959"/>
          </a:xfrm>
          <a:custGeom>
            <a:avLst/>
            <a:gdLst/>
            <a:ahLst/>
            <a:cxnLst/>
            <a:rect l="l" t="t" r="r" b="b"/>
            <a:pathLst>
              <a:path w="5738157" h="7905959">
                <a:moveTo>
                  <a:pt x="0" y="0"/>
                </a:moveTo>
                <a:lnTo>
                  <a:pt x="5738156" y="0"/>
                </a:lnTo>
                <a:lnTo>
                  <a:pt x="5738156" y="7905959"/>
                </a:lnTo>
                <a:lnTo>
                  <a:pt x="0" y="79059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 r="-55779" b="-44261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969586" y="3310532"/>
            <a:ext cx="6844384" cy="6437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37"/>
              </a:lnSpc>
            </a:pPr>
            <a:r>
              <a:rPr lang="en-US" sz="4947" b="1" dirty="0" err="1">
                <a:solidFill>
                  <a:srgbClr val="0942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  <a:cs typeface="TH SarabunPSK" panose="020B0500040200020003" pitchFamily="34" charset="-34"/>
              </a:rPr>
              <a:t>เอกสารที่ใช้ประกอบ</a:t>
            </a:r>
            <a:endParaRPr lang="en-US" sz="4947" b="1" dirty="0">
              <a:solidFill>
                <a:srgbClr val="0942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Body)"/>
              <a:cs typeface="TH SarabunPSK" panose="020B0500040200020003" pitchFamily="34" charset="-34"/>
            </a:endParaRPr>
          </a:p>
          <a:p>
            <a:pPr>
              <a:lnSpc>
                <a:spcPts val="4189"/>
              </a:lnSpc>
            </a:pPr>
            <a:r>
              <a:rPr lang="en-US" sz="3491" b="1" dirty="0" err="1">
                <a:solidFill>
                  <a:srgbClr val="0942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  <a:cs typeface="TH SarabunPSK" panose="020B0500040200020003" pitchFamily="34" charset="-34"/>
              </a:rPr>
              <a:t>ในการเบิกจ่ายตารางที่</a:t>
            </a:r>
            <a:r>
              <a:rPr lang="en-US" sz="3491" b="1" dirty="0">
                <a:solidFill>
                  <a:srgbClr val="0942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  <a:cs typeface="TH SarabunPSK" panose="020B0500040200020003" pitchFamily="34" charset="-34"/>
              </a:rPr>
              <a:t> 1 ว.119</a:t>
            </a:r>
          </a:p>
          <a:p>
            <a:pPr marL="352040" lvl="1">
              <a:lnSpc>
                <a:spcPts val="3913"/>
              </a:lnSpc>
            </a:pPr>
            <a:r>
              <a:rPr lang="th-TH" sz="3261" dirty="0" smtClean="0">
                <a:solidFill>
                  <a:srgbClr val="09427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en-US" sz="3261" dirty="0" err="1" smtClean="0">
                <a:solidFill>
                  <a:srgbClr val="09427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</a:t>
            </a:r>
            <a:r>
              <a:rPr lang="en-US" sz="3261" dirty="0" err="1">
                <a:solidFill>
                  <a:srgbClr val="09427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อนุมัติ</a:t>
            </a:r>
            <a:r>
              <a:rPr lang="en-US" sz="3261" dirty="0" err="1" smtClean="0">
                <a:solidFill>
                  <a:srgbClr val="09427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  <a:r>
              <a:rPr lang="th-TH" sz="3261" dirty="0" smtClean="0">
                <a:solidFill>
                  <a:srgbClr val="09427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6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(ใบ 1 ใน </a:t>
            </a:r>
            <a:r>
              <a:rPr lang="en-US" sz="326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office) </a:t>
            </a:r>
            <a:endParaRPr lang="en-US" sz="326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52040" lvl="1">
              <a:lnSpc>
                <a:spcPts val="3913"/>
              </a:lnSpc>
            </a:pPr>
            <a:r>
              <a:rPr lang="th-TH" sz="3261" dirty="0" smtClean="0">
                <a:solidFill>
                  <a:srgbClr val="09427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en-US" sz="3261" dirty="0" err="1">
                <a:solidFill>
                  <a:srgbClr val="09427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ใบเสร็จรับเงิน</a:t>
            </a:r>
            <a:r>
              <a:rPr lang="en-US" sz="3261" dirty="0">
                <a:solidFill>
                  <a:srgbClr val="09427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3261" dirty="0" err="1">
                <a:solidFill>
                  <a:srgbClr val="09427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ใบส่ง</a:t>
            </a:r>
            <a:r>
              <a:rPr lang="en-US" sz="3261" dirty="0" err="1" smtClean="0">
                <a:solidFill>
                  <a:srgbClr val="09427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3261" dirty="0">
                <a:solidFill>
                  <a:srgbClr val="09427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6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(ได้จากร้านค้า) </a:t>
            </a:r>
            <a:endParaRPr lang="th-TH" sz="326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52040" lvl="1">
              <a:lnSpc>
                <a:spcPts val="3913"/>
              </a:lnSpc>
            </a:pPr>
            <a:r>
              <a:rPr lang="th-TH" sz="3261" dirty="0" smtClean="0">
                <a:solidFill>
                  <a:srgbClr val="09427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en-US" sz="3261" dirty="0" err="1" smtClean="0">
                <a:solidFill>
                  <a:srgbClr val="09427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</a:t>
            </a:r>
            <a:r>
              <a:rPr lang="en-US" sz="3261" dirty="0" err="1">
                <a:solidFill>
                  <a:srgbClr val="09427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ขอความเห็นชอบการจัดซื้อจัดจ้างตามหนังสือด่วนที่สุด</a:t>
            </a:r>
            <a:r>
              <a:rPr lang="en-US" sz="3261" dirty="0">
                <a:solidFill>
                  <a:srgbClr val="09427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61" dirty="0" err="1">
                <a:solidFill>
                  <a:srgbClr val="09427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en-US" sz="3261" dirty="0">
                <a:solidFill>
                  <a:srgbClr val="09427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61" dirty="0" err="1">
                <a:solidFill>
                  <a:srgbClr val="09427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กค</a:t>
            </a:r>
            <a:r>
              <a:rPr lang="en-US" sz="3261" dirty="0">
                <a:solidFill>
                  <a:srgbClr val="09427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61" dirty="0" err="1">
                <a:solidFill>
                  <a:srgbClr val="09427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กวจ</a:t>
            </a:r>
            <a:r>
              <a:rPr lang="en-US" sz="3261" dirty="0">
                <a:solidFill>
                  <a:srgbClr val="09427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)0405.2/ว</a:t>
            </a:r>
            <a:r>
              <a:rPr lang="en-US" sz="3261" dirty="0" smtClean="0">
                <a:solidFill>
                  <a:srgbClr val="09427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119</a:t>
            </a:r>
            <a:r>
              <a:rPr lang="th-TH" sz="3261" dirty="0" smtClean="0">
                <a:solidFill>
                  <a:srgbClr val="09427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6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(ฟอร์ม </a:t>
            </a:r>
            <a:r>
              <a:rPr lang="en-US" sz="326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Word)</a:t>
            </a:r>
            <a:endParaRPr lang="en-US" sz="326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52040" lvl="1">
              <a:lnSpc>
                <a:spcPts val="3913"/>
              </a:lnSpc>
            </a:pPr>
            <a:r>
              <a:rPr lang="th-TH" sz="3261" dirty="0" smtClean="0">
                <a:solidFill>
                  <a:srgbClr val="09427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en-US" sz="3261" dirty="0" err="1" smtClean="0">
                <a:solidFill>
                  <a:srgbClr val="09427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</a:t>
            </a:r>
            <a:r>
              <a:rPr lang="en-US" sz="3261" dirty="0" err="1">
                <a:solidFill>
                  <a:srgbClr val="09427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</a:t>
            </a:r>
            <a:r>
              <a:rPr lang="en-US" sz="3261" dirty="0" err="1" smtClean="0">
                <a:solidFill>
                  <a:srgbClr val="09427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จ่ายเงิน</a:t>
            </a:r>
            <a:r>
              <a:rPr lang="th-TH" sz="3261" dirty="0">
                <a:solidFill>
                  <a:srgbClr val="09427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6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(ใบ </a:t>
            </a:r>
            <a:r>
              <a:rPr lang="th-TH" sz="326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26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en-US" sz="326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office) </a:t>
            </a:r>
          </a:p>
          <a:p>
            <a:pPr marL="352040" lvl="1">
              <a:lnSpc>
                <a:spcPts val="3913"/>
              </a:lnSpc>
            </a:pPr>
            <a:endParaRPr lang="en-US" sz="3261" dirty="0">
              <a:solidFill>
                <a:srgbClr val="09427D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4189"/>
              </a:lnSpc>
            </a:pPr>
            <a:r>
              <a:rPr lang="th-TH" sz="3261" dirty="0" smtClean="0">
                <a:solidFill>
                  <a:srgbClr val="09427D"/>
                </a:solidFill>
                <a:cs typeface="ฟ้อนต์ Medium"/>
              </a:rPr>
              <a:t>** วันที่แต่ละใบ ควรเรียงลำดับก่อนหลัง เช่น ลำดับ 1 วันที่ต้องมาก่อนลำดับ 2-4</a:t>
            </a:r>
            <a:endParaRPr lang="en-US" sz="3261" dirty="0">
              <a:solidFill>
                <a:srgbClr val="09427D"/>
              </a:solidFill>
              <a:cs typeface="ฟ้อนต์ Medium"/>
            </a:endParaRPr>
          </a:p>
          <a:p>
            <a:pPr>
              <a:lnSpc>
                <a:spcPts val="3437"/>
              </a:lnSpc>
            </a:pPr>
            <a:endParaRPr lang="en-US" sz="3261" dirty="0">
              <a:solidFill>
                <a:srgbClr val="09427D"/>
              </a:solidFill>
              <a:cs typeface="ฟ้อนต์ Medium"/>
            </a:endParaRPr>
          </a:p>
          <a:p>
            <a:pPr>
              <a:lnSpc>
                <a:spcPts val="4874"/>
              </a:lnSpc>
            </a:pPr>
            <a:endParaRPr lang="en-US" sz="3261" dirty="0">
              <a:solidFill>
                <a:srgbClr val="09427D"/>
              </a:solidFill>
              <a:cs typeface="ฟ้อนต์ Medium"/>
            </a:endParaRPr>
          </a:p>
        </p:txBody>
      </p:sp>
      <p:sp>
        <p:nvSpPr>
          <p:cNvPr id="13" name="Freeform 13"/>
          <p:cNvSpPr/>
          <p:nvPr/>
        </p:nvSpPr>
        <p:spPr>
          <a:xfrm rot="-2216445">
            <a:off x="44442" y="1466772"/>
            <a:ext cx="1850288" cy="1174933"/>
          </a:xfrm>
          <a:custGeom>
            <a:avLst/>
            <a:gdLst/>
            <a:ahLst/>
            <a:cxnLst/>
            <a:rect l="l" t="t" r="r" b="b"/>
            <a:pathLst>
              <a:path w="1850288" h="1174933">
                <a:moveTo>
                  <a:pt x="0" y="0"/>
                </a:moveTo>
                <a:lnTo>
                  <a:pt x="1850288" y="0"/>
                </a:lnTo>
                <a:lnTo>
                  <a:pt x="1850288" y="1174933"/>
                </a:lnTo>
                <a:lnTo>
                  <a:pt x="0" y="11749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6913200">
            <a:off x="6392364" y="9199823"/>
            <a:ext cx="1369816" cy="869833"/>
          </a:xfrm>
          <a:custGeom>
            <a:avLst/>
            <a:gdLst/>
            <a:ahLst/>
            <a:cxnLst/>
            <a:rect l="l" t="t" r="r" b="b"/>
            <a:pathLst>
              <a:path w="1369816" h="869833">
                <a:moveTo>
                  <a:pt x="0" y="0"/>
                </a:moveTo>
                <a:lnTo>
                  <a:pt x="1369816" y="0"/>
                </a:lnTo>
                <a:lnTo>
                  <a:pt x="1369816" y="869834"/>
                </a:lnTo>
                <a:lnTo>
                  <a:pt x="0" y="8698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4"/>
          <p:cNvSpPr txBox="1"/>
          <p:nvPr/>
        </p:nvSpPr>
        <p:spPr>
          <a:xfrm>
            <a:off x="14372011" y="1423365"/>
            <a:ext cx="2088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วันที่ต้องไม่เกิน 5 วันจากวันที่ในใบเสร็จหรือใบส่งของ</a:t>
            </a:r>
            <a:endParaRPr lang="en-US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02781" y="1134319"/>
            <a:ext cx="208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หน่วย/โครงการที่ทำการจัดซื้อ</a:t>
            </a:r>
            <a:endParaRPr lang="en-US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76258" y="2476500"/>
            <a:ext cx="208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หน่วย/โครงการที่ทำการจัดซื้อ</a:t>
            </a:r>
            <a:endParaRPr lang="en-US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77141" y="2476500"/>
            <a:ext cx="261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ดูจากใบขออนุมัติงบประมาณ ใบ 1</a:t>
            </a:r>
            <a:endParaRPr lang="en-US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14692" y="2912625"/>
            <a:ext cx="261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ดูจากใบขออนุมัติงบประมาณ ใบ 1</a:t>
            </a:r>
            <a:endParaRPr lang="en-US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351059" y="2895111"/>
            <a:ext cx="261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จำนวนบิล</a:t>
            </a:r>
            <a:endParaRPr lang="en-US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119781" y="3916189"/>
            <a:ext cx="11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รายการตามบิล</a:t>
            </a:r>
            <a:endParaRPr lang="en-US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344492" y="5516837"/>
            <a:ext cx="261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ดูจากใบขออนุมัติงบประมาณ ใบ 1</a:t>
            </a:r>
            <a:endParaRPr lang="en-US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61882" y="6137581"/>
            <a:ext cx="261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ผู้ที่รับมอบหมายให้จัดซื้อ</a:t>
            </a:r>
            <a:endParaRPr lang="en-US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344492" y="6137581"/>
            <a:ext cx="2405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หัวหน้าของผู้ที่รับมอบหมายให้จัดซื้อ</a:t>
            </a:r>
            <a:endParaRPr lang="en-US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48309" y="-1445482"/>
            <a:ext cx="4303219" cy="2660172"/>
          </a:xfrm>
          <a:custGeom>
            <a:avLst/>
            <a:gdLst/>
            <a:ahLst/>
            <a:cxnLst/>
            <a:rect l="l" t="t" r="r" b="b"/>
            <a:pathLst>
              <a:path w="4303219" h="2660172">
                <a:moveTo>
                  <a:pt x="0" y="0"/>
                </a:moveTo>
                <a:lnTo>
                  <a:pt x="4303219" y="0"/>
                </a:lnTo>
                <a:lnTo>
                  <a:pt x="4303219" y="2660171"/>
                </a:lnTo>
                <a:lnTo>
                  <a:pt x="0" y="26601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963003" y="125024"/>
            <a:ext cx="1943769" cy="1194534"/>
          </a:xfrm>
          <a:custGeom>
            <a:avLst/>
            <a:gdLst/>
            <a:ahLst/>
            <a:cxnLst/>
            <a:rect l="l" t="t" r="r" b="b"/>
            <a:pathLst>
              <a:path w="1943769" h="1194534">
                <a:moveTo>
                  <a:pt x="1943769" y="0"/>
                </a:moveTo>
                <a:lnTo>
                  <a:pt x="0" y="0"/>
                </a:lnTo>
                <a:lnTo>
                  <a:pt x="0" y="1194535"/>
                </a:lnTo>
                <a:lnTo>
                  <a:pt x="1943769" y="1194535"/>
                </a:lnTo>
                <a:lnTo>
                  <a:pt x="194376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384299" y="-2531909"/>
            <a:ext cx="3592369" cy="3851468"/>
          </a:xfrm>
          <a:custGeom>
            <a:avLst/>
            <a:gdLst/>
            <a:ahLst/>
            <a:cxnLst/>
            <a:rect l="l" t="t" r="r" b="b"/>
            <a:pathLst>
              <a:path w="3592369" h="3851468">
                <a:moveTo>
                  <a:pt x="0" y="0"/>
                </a:moveTo>
                <a:lnTo>
                  <a:pt x="3592369" y="0"/>
                </a:lnTo>
                <a:lnTo>
                  <a:pt x="3592369" y="3851468"/>
                </a:lnTo>
                <a:lnTo>
                  <a:pt x="0" y="38514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761078" y="-3759204"/>
            <a:ext cx="5014876" cy="5233741"/>
          </a:xfrm>
          <a:custGeom>
            <a:avLst/>
            <a:gdLst/>
            <a:ahLst/>
            <a:cxnLst/>
            <a:rect l="l" t="t" r="r" b="b"/>
            <a:pathLst>
              <a:path w="5014876" h="5233741">
                <a:moveTo>
                  <a:pt x="0" y="0"/>
                </a:moveTo>
                <a:lnTo>
                  <a:pt x="5014876" y="0"/>
                </a:lnTo>
                <a:lnTo>
                  <a:pt x="5014876" y="5233742"/>
                </a:lnTo>
                <a:lnTo>
                  <a:pt x="0" y="52337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85995" y="125024"/>
            <a:ext cx="8647504" cy="9982080"/>
          </a:xfrm>
          <a:custGeom>
            <a:avLst/>
            <a:gdLst/>
            <a:ahLst/>
            <a:cxnLst/>
            <a:rect l="l" t="t" r="r" b="b"/>
            <a:pathLst>
              <a:path w="8647504" h="9982080">
                <a:moveTo>
                  <a:pt x="0" y="0"/>
                </a:moveTo>
                <a:lnTo>
                  <a:pt x="8647504" y="0"/>
                </a:lnTo>
                <a:lnTo>
                  <a:pt x="8647504" y="9982080"/>
                </a:lnTo>
                <a:lnTo>
                  <a:pt x="0" y="998208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80433" y="39299"/>
            <a:ext cx="2390123" cy="1155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8"/>
              </a:lnSpc>
              <a:spcBef>
                <a:spcPct val="0"/>
              </a:spcBef>
            </a:pPr>
            <a:r>
              <a:rPr lang="en-US" sz="4705">
                <a:solidFill>
                  <a:srgbClr val="FF3131"/>
                </a:solidFill>
                <a:cs typeface="ฟ้อนต์ Medium Bold"/>
              </a:rPr>
              <a:t>ตาราง 2</a:t>
            </a:r>
          </a:p>
          <a:p>
            <a:pPr algn="ctr">
              <a:lnSpc>
                <a:spcPts val="2541"/>
              </a:lnSpc>
              <a:spcBef>
                <a:spcPct val="0"/>
              </a:spcBef>
            </a:pPr>
            <a:endParaRPr lang="en-US" sz="4705">
              <a:solidFill>
                <a:srgbClr val="FF3131"/>
              </a:solidFill>
              <a:cs typeface="ฟ้อนต์ Medium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043821" y="534168"/>
            <a:ext cx="7924032" cy="5080267"/>
          </a:xfrm>
          <a:custGeom>
            <a:avLst/>
            <a:gdLst/>
            <a:ahLst/>
            <a:cxnLst/>
            <a:rect l="l" t="t" r="r" b="b"/>
            <a:pathLst>
              <a:path w="7924032" h="5080267">
                <a:moveTo>
                  <a:pt x="0" y="0"/>
                </a:moveTo>
                <a:lnTo>
                  <a:pt x="7924032" y="0"/>
                </a:lnTo>
                <a:lnTo>
                  <a:pt x="7924032" y="5080267"/>
                </a:lnTo>
                <a:lnTo>
                  <a:pt x="0" y="508026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523094" y="5235340"/>
            <a:ext cx="7773306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675494" y="5387740"/>
            <a:ext cx="7773306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/>
          </a:p>
        </p:txBody>
      </p:sp>
      <p:sp>
        <p:nvSpPr>
          <p:cNvPr id="11" name="Freeform 11"/>
          <p:cNvSpPr/>
          <p:nvPr/>
        </p:nvSpPr>
        <p:spPr>
          <a:xfrm>
            <a:off x="10466659" y="6591247"/>
            <a:ext cx="7501194" cy="3303558"/>
          </a:xfrm>
          <a:custGeom>
            <a:avLst/>
            <a:gdLst/>
            <a:ahLst/>
            <a:cxnLst/>
            <a:rect l="l" t="t" r="r" b="b"/>
            <a:pathLst>
              <a:path w="7501194" h="3303558">
                <a:moveTo>
                  <a:pt x="0" y="0"/>
                </a:moveTo>
                <a:lnTo>
                  <a:pt x="7501194" y="0"/>
                </a:lnTo>
                <a:lnTo>
                  <a:pt x="7501194" y="3303558"/>
                </a:lnTo>
                <a:lnTo>
                  <a:pt x="0" y="330355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6157" t="-92539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963003" y="6591247"/>
            <a:ext cx="5798338" cy="4524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92"/>
              </a:lnSpc>
            </a:pPr>
            <a:r>
              <a:rPr lang="en-US" sz="5160" dirty="0" err="1">
                <a:solidFill>
                  <a:srgbClr val="09427D"/>
                </a:solidFill>
                <a:cs typeface="ฟ้อนต์ Medium"/>
              </a:rPr>
              <a:t>เอกสารที่ใช้ประกอบ</a:t>
            </a:r>
            <a:endParaRPr lang="en-US" sz="5160" dirty="0">
              <a:solidFill>
                <a:srgbClr val="09427D"/>
              </a:solidFill>
              <a:cs typeface="ฟ้อนต์ Medium"/>
            </a:endParaRPr>
          </a:p>
          <a:p>
            <a:pPr>
              <a:lnSpc>
                <a:spcPts val="4369"/>
              </a:lnSpc>
            </a:pPr>
            <a:r>
              <a:rPr lang="en-US" sz="3641" dirty="0" err="1">
                <a:solidFill>
                  <a:srgbClr val="09427D"/>
                </a:solidFill>
                <a:cs typeface="ฟ้อนต์ Medium"/>
              </a:rPr>
              <a:t>ในการเบิกจ่ายตารางที่</a:t>
            </a:r>
            <a:r>
              <a:rPr lang="en-US" sz="3641" dirty="0">
                <a:solidFill>
                  <a:srgbClr val="09427D"/>
                </a:solidFill>
                <a:cs typeface="ฟ้อนต์ Medium"/>
              </a:rPr>
              <a:t> 2 </a:t>
            </a:r>
          </a:p>
          <a:p>
            <a:pPr marL="367180" lvl="1">
              <a:lnSpc>
                <a:spcPts val="4081"/>
              </a:lnSpc>
            </a:pPr>
            <a:r>
              <a:rPr lang="th-TH" sz="3401" dirty="0" smtClean="0">
                <a:solidFill>
                  <a:srgbClr val="09427D"/>
                </a:solidFill>
                <a:cs typeface="ฟ้อนต์ Medium"/>
              </a:rPr>
              <a:t>1. </a:t>
            </a:r>
            <a:r>
              <a:rPr lang="en-US" sz="3401" dirty="0" err="1" smtClean="0">
                <a:solidFill>
                  <a:srgbClr val="09427D"/>
                </a:solidFill>
                <a:cs typeface="ฟ้อนต์ Medium"/>
              </a:rPr>
              <a:t>ขอ</a:t>
            </a:r>
            <a:r>
              <a:rPr lang="en-US" sz="3401" dirty="0" err="1">
                <a:solidFill>
                  <a:srgbClr val="09427D"/>
                </a:solidFill>
                <a:cs typeface="ฟ้อนต์ Medium"/>
              </a:rPr>
              <a:t>อนุมัติงบประมาณ</a:t>
            </a:r>
            <a:endParaRPr lang="en-US" sz="3401" dirty="0">
              <a:solidFill>
                <a:srgbClr val="09427D"/>
              </a:solidFill>
              <a:cs typeface="ฟ้อนต์ Medium"/>
            </a:endParaRPr>
          </a:p>
          <a:p>
            <a:pPr marL="367180" lvl="1">
              <a:lnSpc>
                <a:spcPts val="4081"/>
              </a:lnSpc>
            </a:pPr>
            <a:r>
              <a:rPr lang="th-TH" sz="3401" dirty="0" smtClean="0">
                <a:solidFill>
                  <a:srgbClr val="09427D"/>
                </a:solidFill>
                <a:cs typeface="ฟ้อนต์ Medium"/>
              </a:rPr>
              <a:t>2. </a:t>
            </a:r>
            <a:r>
              <a:rPr lang="en-US" sz="3401" dirty="0" err="1" smtClean="0">
                <a:solidFill>
                  <a:srgbClr val="09427D"/>
                </a:solidFill>
                <a:cs typeface="ฟ้อนต์ Medium"/>
              </a:rPr>
              <a:t>ใบเสร็จรับเงิน</a:t>
            </a:r>
            <a:r>
              <a:rPr lang="en-US" sz="3401" dirty="0">
                <a:solidFill>
                  <a:srgbClr val="09427D"/>
                </a:solidFill>
                <a:cs typeface="ฟ้อนต์ Medium"/>
              </a:rPr>
              <a:t>/</a:t>
            </a:r>
            <a:r>
              <a:rPr lang="en-US" sz="3401" dirty="0" err="1">
                <a:solidFill>
                  <a:srgbClr val="09427D"/>
                </a:solidFill>
                <a:cs typeface="ฟ้อนต์ Medium"/>
              </a:rPr>
              <a:t>ใบส่งของ</a:t>
            </a:r>
            <a:endParaRPr lang="en-US" sz="3401" dirty="0">
              <a:solidFill>
                <a:srgbClr val="09427D"/>
              </a:solidFill>
              <a:cs typeface="ฟ้อนต์ Medium"/>
            </a:endParaRPr>
          </a:p>
          <a:p>
            <a:pPr marL="367180" lvl="1">
              <a:lnSpc>
                <a:spcPts val="4081"/>
              </a:lnSpc>
            </a:pPr>
            <a:r>
              <a:rPr lang="th-TH" sz="3401" smtClean="0">
                <a:solidFill>
                  <a:srgbClr val="09427D"/>
                </a:solidFill>
                <a:cs typeface="ฟ้อนต์ Medium"/>
              </a:rPr>
              <a:t>3. </a:t>
            </a:r>
            <a:r>
              <a:rPr lang="en-US" sz="3401" smtClean="0">
                <a:solidFill>
                  <a:srgbClr val="09427D"/>
                </a:solidFill>
                <a:cs typeface="ฟ้อนต์ Medium"/>
              </a:rPr>
              <a:t>ใบ</a:t>
            </a:r>
            <a:r>
              <a:rPr lang="en-US" sz="3401" dirty="0" err="1">
                <a:solidFill>
                  <a:srgbClr val="09427D"/>
                </a:solidFill>
                <a:cs typeface="ฟ้อนต์ Medium"/>
              </a:rPr>
              <a:t>ขอจ่ายเงิน</a:t>
            </a:r>
            <a:endParaRPr lang="en-US" sz="3401" dirty="0">
              <a:solidFill>
                <a:srgbClr val="09427D"/>
              </a:solidFill>
              <a:cs typeface="ฟ้อนต์ Medium"/>
            </a:endParaRPr>
          </a:p>
          <a:p>
            <a:pPr>
              <a:lnSpc>
                <a:spcPts val="4369"/>
              </a:lnSpc>
            </a:pPr>
            <a:endParaRPr lang="en-US" sz="3401" dirty="0">
              <a:solidFill>
                <a:srgbClr val="09427D"/>
              </a:solidFill>
              <a:cs typeface="ฟ้อนต์ Medium"/>
            </a:endParaRPr>
          </a:p>
          <a:p>
            <a:pPr>
              <a:lnSpc>
                <a:spcPts val="3584"/>
              </a:lnSpc>
            </a:pPr>
            <a:endParaRPr lang="en-US" sz="3401" dirty="0">
              <a:solidFill>
                <a:srgbClr val="09427D"/>
              </a:solidFill>
              <a:cs typeface="ฟ้อนต์ Medium"/>
            </a:endParaRPr>
          </a:p>
          <a:p>
            <a:pPr>
              <a:lnSpc>
                <a:spcPts val="5083"/>
              </a:lnSpc>
            </a:pPr>
            <a:endParaRPr lang="en-US" sz="3401" dirty="0">
              <a:solidFill>
                <a:srgbClr val="09427D"/>
              </a:solidFill>
              <a:cs typeface="ฟ้อนต์ Medium"/>
            </a:endParaRPr>
          </a:p>
        </p:txBody>
      </p:sp>
      <p:sp>
        <p:nvSpPr>
          <p:cNvPr id="13" name="Freeform 13"/>
          <p:cNvSpPr/>
          <p:nvPr/>
        </p:nvSpPr>
        <p:spPr>
          <a:xfrm rot="7671314">
            <a:off x="16641367" y="8710185"/>
            <a:ext cx="1716729" cy="1090123"/>
          </a:xfrm>
          <a:custGeom>
            <a:avLst/>
            <a:gdLst/>
            <a:ahLst/>
            <a:cxnLst/>
            <a:rect l="l" t="t" r="r" b="b"/>
            <a:pathLst>
              <a:path w="1716729" h="1090123">
                <a:moveTo>
                  <a:pt x="0" y="0"/>
                </a:moveTo>
                <a:lnTo>
                  <a:pt x="1716729" y="0"/>
                </a:lnTo>
                <a:lnTo>
                  <a:pt x="1716729" y="1090122"/>
                </a:lnTo>
                <a:lnTo>
                  <a:pt x="0" y="10901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3026566">
            <a:off x="9787954" y="5981199"/>
            <a:ext cx="1357410" cy="861955"/>
          </a:xfrm>
          <a:custGeom>
            <a:avLst/>
            <a:gdLst/>
            <a:ahLst/>
            <a:cxnLst/>
            <a:rect l="l" t="t" r="r" b="b"/>
            <a:pathLst>
              <a:path w="1357410" h="861955">
                <a:moveTo>
                  <a:pt x="0" y="0"/>
                </a:moveTo>
                <a:lnTo>
                  <a:pt x="1357410" y="0"/>
                </a:lnTo>
                <a:lnTo>
                  <a:pt x="1357410" y="861955"/>
                </a:lnTo>
                <a:lnTo>
                  <a:pt x="0" y="8619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B9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36979" y="1476651"/>
            <a:ext cx="15102771" cy="8559157"/>
          </a:xfrm>
          <a:custGeom>
            <a:avLst/>
            <a:gdLst/>
            <a:ahLst/>
            <a:cxnLst/>
            <a:rect l="l" t="t" r="r" b="b"/>
            <a:pathLst>
              <a:path w="15102771" h="8559157">
                <a:moveTo>
                  <a:pt x="0" y="0"/>
                </a:moveTo>
                <a:lnTo>
                  <a:pt x="15102771" y="0"/>
                </a:lnTo>
                <a:lnTo>
                  <a:pt x="15102771" y="8559157"/>
                </a:lnTo>
                <a:lnTo>
                  <a:pt x="0" y="85591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55666" y="-1421026"/>
            <a:ext cx="4597438" cy="2842053"/>
          </a:xfrm>
          <a:custGeom>
            <a:avLst/>
            <a:gdLst/>
            <a:ahLst/>
            <a:cxnLst/>
            <a:rect l="l" t="t" r="r" b="b"/>
            <a:pathLst>
              <a:path w="4597438" h="2842053">
                <a:moveTo>
                  <a:pt x="0" y="0"/>
                </a:moveTo>
                <a:lnTo>
                  <a:pt x="4597439" y="0"/>
                </a:lnTo>
                <a:lnTo>
                  <a:pt x="4597439" y="2842052"/>
                </a:lnTo>
                <a:lnTo>
                  <a:pt x="0" y="28420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1207503" y="390596"/>
            <a:ext cx="2076668" cy="1276207"/>
          </a:xfrm>
          <a:custGeom>
            <a:avLst/>
            <a:gdLst/>
            <a:ahLst/>
            <a:cxnLst/>
            <a:rect l="l" t="t" r="r" b="b"/>
            <a:pathLst>
              <a:path w="2076668" h="1276207">
                <a:moveTo>
                  <a:pt x="2076669" y="0"/>
                </a:moveTo>
                <a:lnTo>
                  <a:pt x="0" y="0"/>
                </a:lnTo>
                <a:lnTo>
                  <a:pt x="0" y="1276208"/>
                </a:lnTo>
                <a:lnTo>
                  <a:pt x="2076669" y="1276208"/>
                </a:lnTo>
                <a:lnTo>
                  <a:pt x="207666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794348" y="-2447996"/>
            <a:ext cx="3837986" cy="4114800"/>
          </a:xfrm>
          <a:custGeom>
            <a:avLst/>
            <a:gdLst/>
            <a:ahLst/>
            <a:cxnLst/>
            <a:rect l="l" t="t" r="r" b="b"/>
            <a:pathLst>
              <a:path w="3837986" h="4114800">
                <a:moveTo>
                  <a:pt x="0" y="0"/>
                </a:moveTo>
                <a:lnTo>
                  <a:pt x="3837986" y="0"/>
                </a:lnTo>
                <a:lnTo>
                  <a:pt x="38379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49912" y="-3759204"/>
            <a:ext cx="5357753" cy="5591583"/>
          </a:xfrm>
          <a:custGeom>
            <a:avLst/>
            <a:gdLst/>
            <a:ahLst/>
            <a:cxnLst/>
            <a:rect l="l" t="t" r="r" b="b"/>
            <a:pathLst>
              <a:path w="5357753" h="5591583">
                <a:moveTo>
                  <a:pt x="0" y="0"/>
                </a:moveTo>
                <a:lnTo>
                  <a:pt x="5357753" y="0"/>
                </a:lnTo>
                <a:lnTo>
                  <a:pt x="5357753" y="5591583"/>
                </a:lnTo>
                <a:lnTo>
                  <a:pt x="0" y="55915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714908">
            <a:off x="543115" y="478351"/>
            <a:ext cx="5693951" cy="1335490"/>
          </a:xfrm>
          <a:custGeom>
            <a:avLst/>
            <a:gdLst/>
            <a:ahLst/>
            <a:cxnLst/>
            <a:rect l="l" t="t" r="r" b="b"/>
            <a:pathLst>
              <a:path w="5693951" h="1335490">
                <a:moveTo>
                  <a:pt x="0" y="0"/>
                </a:moveTo>
                <a:lnTo>
                  <a:pt x="5693951" y="0"/>
                </a:lnTo>
                <a:lnTo>
                  <a:pt x="5693951" y="1335490"/>
                </a:lnTo>
                <a:lnTo>
                  <a:pt x="0" y="13354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 rot="-834871">
            <a:off x="916667" y="204728"/>
            <a:ext cx="4953275" cy="1910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3"/>
              </a:lnSpc>
            </a:pPr>
            <a:endParaRPr/>
          </a:p>
          <a:p>
            <a:pPr>
              <a:lnSpc>
                <a:spcPts val="5003"/>
              </a:lnSpc>
            </a:pPr>
            <a:r>
              <a:rPr lang="en-US" sz="4389" spc="-48">
                <a:solidFill>
                  <a:srgbClr val="FF3131"/>
                </a:solidFill>
                <a:cs typeface="ฟ้อนต์ Medium"/>
              </a:rPr>
              <a:t>ตัวอย่างใบเสร็จรับเงิน</a:t>
            </a:r>
          </a:p>
          <a:p>
            <a:pPr>
              <a:lnSpc>
                <a:spcPts val="5003"/>
              </a:lnSpc>
            </a:pPr>
            <a:endParaRPr lang="en-US" sz="4389" spc="-48">
              <a:solidFill>
                <a:srgbClr val="FF3131"/>
              </a:solidFill>
              <a:cs typeface="ฟ้อนต์ Medium"/>
            </a:endParaRPr>
          </a:p>
        </p:txBody>
      </p:sp>
      <p:sp>
        <p:nvSpPr>
          <p:cNvPr id="9" name="Freeform 9"/>
          <p:cNvSpPr/>
          <p:nvPr/>
        </p:nvSpPr>
        <p:spPr>
          <a:xfrm rot="-2933309">
            <a:off x="73296" y="396295"/>
            <a:ext cx="1178254" cy="1000445"/>
          </a:xfrm>
          <a:custGeom>
            <a:avLst/>
            <a:gdLst/>
            <a:ahLst/>
            <a:cxnLst/>
            <a:rect l="l" t="t" r="r" b="b"/>
            <a:pathLst>
              <a:path w="1178254" h="1000445">
                <a:moveTo>
                  <a:pt x="0" y="0"/>
                </a:moveTo>
                <a:lnTo>
                  <a:pt x="1178254" y="0"/>
                </a:lnTo>
                <a:lnTo>
                  <a:pt x="1178254" y="1000445"/>
                </a:lnTo>
                <a:lnTo>
                  <a:pt x="0" y="100044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7146240">
            <a:off x="5767744" y="564341"/>
            <a:ext cx="1032354" cy="876562"/>
          </a:xfrm>
          <a:custGeom>
            <a:avLst/>
            <a:gdLst/>
            <a:ahLst/>
            <a:cxnLst/>
            <a:rect l="l" t="t" r="r" b="b"/>
            <a:pathLst>
              <a:path w="1032354" h="876562">
                <a:moveTo>
                  <a:pt x="0" y="0"/>
                </a:moveTo>
                <a:lnTo>
                  <a:pt x="1032354" y="0"/>
                </a:lnTo>
                <a:lnTo>
                  <a:pt x="1032354" y="876562"/>
                </a:lnTo>
                <a:lnTo>
                  <a:pt x="0" y="87656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B9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8272" y="1521915"/>
            <a:ext cx="15228384" cy="8451213"/>
          </a:xfrm>
          <a:custGeom>
            <a:avLst/>
            <a:gdLst/>
            <a:ahLst/>
            <a:cxnLst/>
            <a:rect l="l" t="t" r="r" b="b"/>
            <a:pathLst>
              <a:path w="15228384" h="8451213">
                <a:moveTo>
                  <a:pt x="0" y="0"/>
                </a:moveTo>
                <a:lnTo>
                  <a:pt x="15228385" y="0"/>
                </a:lnTo>
                <a:lnTo>
                  <a:pt x="15228385" y="8451213"/>
                </a:lnTo>
                <a:lnTo>
                  <a:pt x="0" y="8451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55666" y="-963412"/>
            <a:ext cx="4597438" cy="2842053"/>
          </a:xfrm>
          <a:custGeom>
            <a:avLst/>
            <a:gdLst/>
            <a:ahLst/>
            <a:cxnLst/>
            <a:rect l="l" t="t" r="r" b="b"/>
            <a:pathLst>
              <a:path w="4597438" h="2842053">
                <a:moveTo>
                  <a:pt x="0" y="0"/>
                </a:moveTo>
                <a:lnTo>
                  <a:pt x="4597439" y="0"/>
                </a:lnTo>
                <a:lnTo>
                  <a:pt x="4597439" y="2842052"/>
                </a:lnTo>
                <a:lnTo>
                  <a:pt x="0" y="28420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1207503" y="390596"/>
            <a:ext cx="2076668" cy="1276207"/>
          </a:xfrm>
          <a:custGeom>
            <a:avLst/>
            <a:gdLst/>
            <a:ahLst/>
            <a:cxnLst/>
            <a:rect l="l" t="t" r="r" b="b"/>
            <a:pathLst>
              <a:path w="2076668" h="1276207">
                <a:moveTo>
                  <a:pt x="2076669" y="0"/>
                </a:moveTo>
                <a:lnTo>
                  <a:pt x="0" y="0"/>
                </a:lnTo>
                <a:lnTo>
                  <a:pt x="0" y="1276208"/>
                </a:lnTo>
                <a:lnTo>
                  <a:pt x="2076669" y="1276208"/>
                </a:lnTo>
                <a:lnTo>
                  <a:pt x="207666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794348" y="-2447996"/>
            <a:ext cx="3837986" cy="4114800"/>
          </a:xfrm>
          <a:custGeom>
            <a:avLst/>
            <a:gdLst/>
            <a:ahLst/>
            <a:cxnLst/>
            <a:rect l="l" t="t" r="r" b="b"/>
            <a:pathLst>
              <a:path w="3837986" h="4114800">
                <a:moveTo>
                  <a:pt x="0" y="0"/>
                </a:moveTo>
                <a:lnTo>
                  <a:pt x="3837986" y="0"/>
                </a:lnTo>
                <a:lnTo>
                  <a:pt x="38379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49912" y="-3759204"/>
            <a:ext cx="5357753" cy="5591583"/>
          </a:xfrm>
          <a:custGeom>
            <a:avLst/>
            <a:gdLst/>
            <a:ahLst/>
            <a:cxnLst/>
            <a:rect l="l" t="t" r="r" b="b"/>
            <a:pathLst>
              <a:path w="5357753" h="5591583">
                <a:moveTo>
                  <a:pt x="0" y="0"/>
                </a:moveTo>
                <a:lnTo>
                  <a:pt x="5357753" y="0"/>
                </a:lnTo>
                <a:lnTo>
                  <a:pt x="5357753" y="5591583"/>
                </a:lnTo>
                <a:lnTo>
                  <a:pt x="0" y="55915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B9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50601" y="1558137"/>
            <a:ext cx="14966533" cy="8305895"/>
          </a:xfrm>
          <a:custGeom>
            <a:avLst/>
            <a:gdLst/>
            <a:ahLst/>
            <a:cxnLst/>
            <a:rect l="l" t="t" r="r" b="b"/>
            <a:pathLst>
              <a:path w="14966533" h="8305895">
                <a:moveTo>
                  <a:pt x="0" y="0"/>
                </a:moveTo>
                <a:lnTo>
                  <a:pt x="14966533" y="0"/>
                </a:lnTo>
                <a:lnTo>
                  <a:pt x="14966533" y="8305895"/>
                </a:lnTo>
                <a:lnTo>
                  <a:pt x="0" y="83058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55666" y="-963412"/>
            <a:ext cx="4597438" cy="2842053"/>
          </a:xfrm>
          <a:custGeom>
            <a:avLst/>
            <a:gdLst/>
            <a:ahLst/>
            <a:cxnLst/>
            <a:rect l="l" t="t" r="r" b="b"/>
            <a:pathLst>
              <a:path w="4597438" h="2842053">
                <a:moveTo>
                  <a:pt x="0" y="0"/>
                </a:moveTo>
                <a:lnTo>
                  <a:pt x="4597439" y="0"/>
                </a:lnTo>
                <a:lnTo>
                  <a:pt x="4597439" y="2842052"/>
                </a:lnTo>
                <a:lnTo>
                  <a:pt x="0" y="28420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1207503" y="390596"/>
            <a:ext cx="2076668" cy="1276207"/>
          </a:xfrm>
          <a:custGeom>
            <a:avLst/>
            <a:gdLst/>
            <a:ahLst/>
            <a:cxnLst/>
            <a:rect l="l" t="t" r="r" b="b"/>
            <a:pathLst>
              <a:path w="2076668" h="1276207">
                <a:moveTo>
                  <a:pt x="2076669" y="0"/>
                </a:moveTo>
                <a:lnTo>
                  <a:pt x="0" y="0"/>
                </a:lnTo>
                <a:lnTo>
                  <a:pt x="0" y="1276208"/>
                </a:lnTo>
                <a:lnTo>
                  <a:pt x="2076669" y="1276208"/>
                </a:lnTo>
                <a:lnTo>
                  <a:pt x="207666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794348" y="-2447996"/>
            <a:ext cx="3837986" cy="4114800"/>
          </a:xfrm>
          <a:custGeom>
            <a:avLst/>
            <a:gdLst/>
            <a:ahLst/>
            <a:cxnLst/>
            <a:rect l="l" t="t" r="r" b="b"/>
            <a:pathLst>
              <a:path w="3837986" h="4114800">
                <a:moveTo>
                  <a:pt x="0" y="0"/>
                </a:moveTo>
                <a:lnTo>
                  <a:pt x="3837986" y="0"/>
                </a:lnTo>
                <a:lnTo>
                  <a:pt x="38379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49912" y="-3759204"/>
            <a:ext cx="5357753" cy="5591583"/>
          </a:xfrm>
          <a:custGeom>
            <a:avLst/>
            <a:gdLst/>
            <a:ahLst/>
            <a:cxnLst/>
            <a:rect l="l" t="t" r="r" b="b"/>
            <a:pathLst>
              <a:path w="5357753" h="5591583">
                <a:moveTo>
                  <a:pt x="0" y="0"/>
                </a:moveTo>
                <a:lnTo>
                  <a:pt x="5357753" y="0"/>
                </a:lnTo>
                <a:lnTo>
                  <a:pt x="5357753" y="5591583"/>
                </a:lnTo>
                <a:lnTo>
                  <a:pt x="0" y="55915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463</Words>
  <Application>Microsoft Office PowerPoint</Application>
  <PresentationFormat>Custom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TH SarabunPSK</vt:lpstr>
      <vt:lpstr>Calibri (Body)</vt:lpstr>
      <vt:lpstr>ฟ้อนต์ Medium Bold</vt:lpstr>
      <vt:lpstr>Calibri</vt:lpstr>
      <vt:lpstr>ฟ้อนต์ Light Bold</vt:lpstr>
      <vt:lpstr>ฟ้อนต์ Light</vt:lpstr>
      <vt:lpstr>ฟ้อนต์ Medium</vt:lpstr>
      <vt:lpstr>Bryndan Write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เทคโนโลยี เทคโนโลยีในการศึกษา องค์ประกอบและแบบจำลองสามมิติ สีน้ำเงิน</dc:title>
  <dc:creator>CAMT</dc:creator>
  <cp:lastModifiedBy>JONGLAK SOMRANG</cp:lastModifiedBy>
  <cp:revision>10</cp:revision>
  <dcterms:created xsi:type="dcterms:W3CDTF">2006-08-16T00:00:00Z</dcterms:created>
  <dcterms:modified xsi:type="dcterms:W3CDTF">2023-06-20T05:42:48Z</dcterms:modified>
  <dc:identifier>DAFmOwXzFpw</dc:identifier>
</cp:coreProperties>
</file>